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7" r:id="rId11"/>
    <p:sldId id="268" r:id="rId12"/>
    <p:sldId id="269" r:id="rId13"/>
    <p:sldId id="271" r:id="rId14"/>
    <p:sldId id="273" r:id="rId15"/>
    <p:sldId id="274" r:id="rId16"/>
    <p:sldId id="275" r:id="rId17"/>
    <p:sldId id="276" r:id="rId18"/>
  </p:sldIdLst>
  <p:sldSz cx="12192000" cy="6858000"/>
  <p:notesSz cx="6858000" cy="9144000"/>
  <p:defaultTextStyle>
    <a:defPPr>
      <a:defRPr lang="es-419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DEF4B945-72BE-4A3D-B5E4-DAF54C00A63A}">
          <p14:sldIdLst>
            <p14:sldId id="256"/>
            <p14:sldId id="257"/>
          </p14:sldIdLst>
        </p14:section>
        <p14:section name="Crowding-out of human capital" id="{A884C17C-63C6-4678-B05B-E03A1217BCF8}">
          <p14:sldIdLst>
            <p14:sldId id="258"/>
            <p14:sldId id="259"/>
            <p14:sldId id="260"/>
            <p14:sldId id="261"/>
          </p14:sldIdLst>
        </p14:section>
        <p14:section name="Illicit trade" id="{17DB97C8-9A06-451C-A79E-6555BACED47E}">
          <p14:sldIdLst>
            <p14:sldId id="263"/>
            <p14:sldId id="264"/>
            <p14:sldId id="265"/>
            <p14:sldId id="267"/>
          </p14:sldIdLst>
        </p14:section>
        <p14:section name="DCE plain package" id="{29BB0203-AFBE-4B48-A9D7-993E44702976}">
          <p14:sldIdLst>
            <p14:sldId id="268"/>
            <p14:sldId id="269"/>
            <p14:sldId id="271"/>
          </p14:sldIdLst>
        </p14:section>
        <p14:section name="Smoking Bans" id="{6DB29E4D-942C-4FC1-9462-8DB980A665FD}">
          <p14:sldIdLst>
            <p14:sldId id="273"/>
            <p14:sldId id="274"/>
            <p14:sldId id="275"/>
          </p14:sldIdLst>
        </p14:section>
        <p14:section name="Conclusion" id="{710D3BB5-1145-4448-A2F4-8D744E8EADD9}">
          <p14:sldIdLst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3CA930-7761-4999-834C-13ACD1105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4454BF9-9872-49FE-83E8-FA7CE3689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2C39AD-338E-4E05-807A-EB60590D9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393B-9E2D-4F2E-9A10-0969324E5FE4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CB3DC1-5C5C-4D6B-B505-639D2271A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7A2C14-BD2B-4FAC-A85B-0CD1776E5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B1CC-7B00-4972-9237-1DE5738606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292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81BF8-38D9-4647-A95C-AE57454C3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967453E-9BCB-44F7-BAB1-CBDC05166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67C496-D185-45DB-A876-463132BFC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393B-9E2D-4F2E-9A10-0969324E5FE4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9BC745-9EE2-4BFE-996E-F3F03B3BD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8F01B6-CBC1-4766-BC9E-97ACEEB86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B1CC-7B00-4972-9237-1DE5738606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72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177CB89-5179-4193-8D6D-9130AD47E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B520E66-4ABC-422B-B9A5-7E6A68D71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B550E9-0B17-4ACF-89E5-67570B196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393B-9E2D-4F2E-9A10-0969324E5FE4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3842DE-1D08-4992-9D54-10B0AB4AC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734AE8-A68B-4B82-B1D1-24059ACBC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B1CC-7B00-4972-9237-1DE5738606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045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5A237D-DB90-40EB-8D77-847E20EEC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C7DF74-20E6-497F-B7DE-5CB46FE0B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C8D46D-8AD5-4E80-B0F6-BD75B2DF4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393B-9E2D-4F2E-9A10-0969324E5FE4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C914BB-BF61-45CA-B21F-DCB8100CE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A471F8-2624-4938-AE46-3F08EE96E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B1CC-7B00-4972-9237-1DE5738606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02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946B99-E1CB-440C-9E3D-0430A5C5B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08A52CE-22C0-4465-BC08-EAE7B3E03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1819CF-BB39-4AAF-9A94-80A121BAB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393B-9E2D-4F2E-9A10-0969324E5FE4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C0F837-3989-4ACE-B942-6DA1DB598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AFBAFE-96F8-41A3-80C7-83180D9EA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B1CC-7B00-4972-9237-1DE5738606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065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4830D7-2CA4-4DB7-B15C-D9129C4B3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D25BFF-B40F-405B-84A2-F9B0878E5D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F84915B-859E-4AE5-99DF-1FA6977FB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316F3C-A40F-4433-B257-9E9CDBE1E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393B-9E2D-4F2E-9A10-0969324E5FE4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A66EF0-F806-415A-894F-1D074256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196741B-1502-4FA7-8FEF-D9A7EF5A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B1CC-7B00-4972-9237-1DE5738606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905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5939BC-F302-4BBC-944F-65CF2ECDC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D7BE03-79AC-4561-907C-EA1C709DE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23B88D-9C06-4B65-A45B-C7F344671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8A7E18A-3302-47BC-BAAA-FA3603D642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D69EE37-008B-437E-8BD5-466BA424D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332B6FA-7DDD-452D-A2DE-CDAC5101D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393B-9E2D-4F2E-9A10-0969324E5FE4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D445AF8-3F3A-472F-AE31-2E6817C5D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E33E611-0C4C-4836-AFF6-12DBA9A16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B1CC-7B00-4972-9237-1DE5738606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458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BA98C5-77B3-4D3D-9D22-81FD646DF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208E7EE-7AAB-4049-B14F-9CDA80F04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393B-9E2D-4F2E-9A10-0969324E5FE4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9780D90-C007-4A03-8413-319DC9FED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471B7C0-AD25-4823-8EF3-34AA611D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B1CC-7B00-4972-9237-1DE5738606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069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7DDCA0-3196-4261-AC78-97B89B3D9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393B-9E2D-4F2E-9A10-0969324E5FE4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85A0015-6CD0-4902-8133-B7683D8D9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1E7FE06-631A-474E-981E-CDAC8953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B1CC-7B00-4972-9237-1DE5738606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297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D9B29D-4963-4871-AF52-44F7EE192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FF07DB-4D87-46E2-821B-AEB96AC8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2C7660-0D85-4FEC-BE41-94A03568B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8C06ED9-03A8-4662-9077-FD95DA7A6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393B-9E2D-4F2E-9A10-0969324E5FE4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CBE7023-0079-4151-BC5C-A3D90F767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337158-5158-4E26-A8EC-ABC7491DE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B1CC-7B00-4972-9237-1DE5738606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146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74E937-7370-4074-BE8F-122D23DD6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C8194B5-0B70-41FC-A278-ED79375F74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7FF99EA-65F0-4E4D-80B1-D96A8345C5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044BEDE-5C80-4F4A-86AA-C0320C953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393B-9E2D-4F2E-9A10-0969324E5FE4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A4855A2-8A52-4715-B1F2-E2C91305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CF9A79-3885-4C8A-AB6C-F2CB158AC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B1CC-7B00-4972-9237-1DE5738606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866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11398B3-08B1-45B7-B53D-99E68194D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A11734-643C-4FF9-AA30-0F427F404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2D724E-575C-4173-B957-061BC1C50C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8393B-9E2D-4F2E-9A10-0969324E5FE4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628412-8AC8-41F4-A78D-D8DA68878B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3D28F2-825B-472A-8A9D-A32ED6DDA7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7B1CC-7B00-4972-9237-1DE5738606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44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tmp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s://bogota.gov.co/servicios/empleo/vendedores-informales-del-distrito-podran-pensionarse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32EC39-1CAB-4CAB-8693-CD5A991A1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2039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spc="15" dirty="0">
                <a:solidFill>
                  <a:srgbClr val="202124"/>
                </a:solidFill>
                <a:effectLst/>
              </a:rPr>
              <a:t>Tobacco policies in informal economies</a:t>
            </a:r>
            <a:br>
              <a:rPr lang="en-GB" spc="15" dirty="0">
                <a:solidFill>
                  <a:srgbClr val="202124"/>
                </a:solidFill>
                <a:effectLst/>
              </a:rPr>
            </a:br>
            <a:r>
              <a:rPr lang="en-GB" spc="15" dirty="0">
                <a:solidFill>
                  <a:srgbClr val="202124"/>
                </a:solidFill>
                <a:effectLst/>
              </a:rPr>
              <a:t>- Grand round presentation -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411EC82-1010-4B15-81F7-C9A8182426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00072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GB" sz="3200" spc="15" dirty="0">
                <a:solidFill>
                  <a:srgbClr val="202124"/>
                </a:solidFill>
                <a:effectLst/>
              </a:rPr>
              <a:t>TOPS</a:t>
            </a:r>
          </a:p>
          <a:p>
            <a:endParaRPr lang="en-GB" sz="3200" spc="15" dirty="0">
              <a:solidFill>
                <a:srgbClr val="202124"/>
              </a:solidFill>
            </a:endParaRPr>
          </a:p>
          <a:p>
            <a:r>
              <a:rPr lang="en-GB" sz="3200" spc="15" dirty="0">
                <a:solidFill>
                  <a:srgbClr val="202124"/>
                </a:solidFill>
              </a:rPr>
              <a:t>Paul Rodríguez-Lesmes (Universidad del Rosario)</a:t>
            </a:r>
            <a:endParaRPr lang="en-GB" sz="3200" dirty="0"/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2B2A985A-2B05-4299-8350-471F2615C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640" y="-380848"/>
            <a:ext cx="5300483" cy="230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31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002186-A633-4E76-8001-B55309F9F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37" y="135286"/>
            <a:ext cx="11921412" cy="760454"/>
          </a:xfrm>
        </p:spPr>
        <p:txBody>
          <a:bodyPr>
            <a:normAutofit/>
          </a:bodyPr>
          <a:lstStyle/>
          <a:p>
            <a:r>
              <a:rPr lang="en-GB" sz="4000" dirty="0"/>
              <a:t>2. Tobacco taxes and illicit cigarette trade in Colombia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B077F132-FAC9-4626-B906-310F97D94A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8637" y="1558519"/>
                <a:ext cx="5787364" cy="4817113"/>
              </a:xfrm>
            </p:spPr>
            <p:txBody>
              <a:bodyPr>
                <a:normAutofit fontScale="92500"/>
              </a:bodyPr>
              <a:lstStyle/>
              <a:p>
                <a:r>
                  <a:rPr lang="en-GB" sz="2400" dirty="0"/>
                  <a:t>Method</a:t>
                </a:r>
              </a:p>
              <a:p>
                <a:pPr lvl="1"/>
                <a:r>
                  <a:rPr lang="en-GB" sz="2000" dirty="0" err="1"/>
                  <a:t>DiD</a:t>
                </a:r>
                <a:r>
                  <a:rPr lang="en-GB" sz="2000" dirty="0"/>
                  <a:t>, where the control group is the highest price tertile </a:t>
                </a:r>
                <a14:m>
                  <m:oMath xmlns:m="http://schemas.openxmlformats.org/officeDocument/2006/math"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000" dirty="0"/>
                  <a:t>. 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sz="2000" dirty="0"/>
                  <a:t> in 2017</a:t>
                </a:r>
              </a:p>
              <a:p>
                <a:pPr lvl="1"/>
                <a:r>
                  <a:rPr lang="en-GB" sz="2000" dirty="0"/>
                  <a:t>Outcome (</a:t>
                </a:r>
                <a14:m>
                  <m:oMath xmlns:m="http://schemas.openxmlformats.org/officeDocument/2006/math"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GB" sz="2000" dirty="0"/>
                  <a:t>): illicit trade penetration by smoker </a:t>
                </a:r>
                <a14:m>
                  <m:oMath xmlns:m="http://schemas.openxmlformats.org/officeDocument/2006/math"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GB" sz="2000" dirty="0"/>
              </a:p>
              <a:p>
                <a:pPr lvl="1"/>
                <a:r>
                  <a:rPr lang="en-GB" sz="2000" dirty="0"/>
                  <a:t>Individual controls, and geographic areas </a:t>
                </a:r>
                <a14:m>
                  <m:oMath xmlns:m="http://schemas.openxmlformats.org/officeDocument/2006/math"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GB" sz="2000" dirty="0"/>
                  <a:t> fixed effects</a:t>
                </a:r>
              </a:p>
              <a:p>
                <a:r>
                  <a:rPr lang="en-GB" sz="2400" dirty="0"/>
                  <a:t>Results</a:t>
                </a:r>
              </a:p>
              <a:p>
                <a:pPr lvl="1"/>
                <a:r>
                  <a:rPr lang="en-GB" sz="2000" dirty="0"/>
                  <a:t>Illicit trade penetration on the cheapest segment increase between 5.1 – 5.4 pp [p-</a:t>
                </a:r>
                <a:r>
                  <a:rPr lang="en-GB" sz="2000" dirty="0" err="1"/>
                  <a:t>val</a:t>
                </a:r>
                <a:r>
                  <a:rPr lang="en-GB" sz="2000" dirty="0"/>
                  <a:t>=0.07], from roughly 5% penetration in 2016</a:t>
                </a:r>
              </a:p>
              <a:p>
                <a:pPr lvl="1"/>
                <a:r>
                  <a:rPr lang="en-GB" sz="2000" dirty="0"/>
                  <a:t>For the medium segment, no increase was found</a:t>
                </a:r>
              </a:p>
              <a:p>
                <a:r>
                  <a:rPr lang="en-GB" sz="2400" dirty="0"/>
                  <a:t>Conclusion</a:t>
                </a:r>
              </a:p>
              <a:p>
                <a:pPr lvl="1"/>
                <a:r>
                  <a:rPr lang="en-GB" sz="2000" dirty="0"/>
                  <a:t>Cigarette prices were still low, so it was safe to keep increasing taxes without fearing to loose control of the market</a:t>
                </a:r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B077F132-FAC9-4626-B906-310F97D94A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8637" y="1558519"/>
                <a:ext cx="5787364" cy="4817113"/>
              </a:xfrm>
              <a:blipFill>
                <a:blip r:embed="rId2"/>
                <a:stretch>
                  <a:fillRect l="-1264" t="-1646" b="-10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adroTexto 9">
            <a:extLst>
              <a:ext uri="{FF2B5EF4-FFF2-40B4-BE49-F238E27FC236}">
                <a16:creationId xmlns:a16="http://schemas.microsoft.com/office/drawing/2014/main" id="{CB7E67B8-1262-4990-A47C-B4479BB67FE8}"/>
              </a:ext>
            </a:extLst>
          </p:cNvPr>
          <p:cNvSpPr txBox="1"/>
          <p:nvPr/>
        </p:nvSpPr>
        <p:spPr>
          <a:xfrm>
            <a:off x="102637" y="788735"/>
            <a:ext cx="11921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Gallego, J; </a:t>
            </a:r>
            <a:r>
              <a:rPr lang="en-GB" i="1" dirty="0" err="1"/>
              <a:t>Llorente</a:t>
            </a:r>
            <a:r>
              <a:rPr lang="en-GB" i="1" dirty="0"/>
              <a:t>, B; Maldonado, N; </a:t>
            </a:r>
            <a:r>
              <a:rPr lang="en-GB" i="1" dirty="0" err="1"/>
              <a:t>Otálvaro</a:t>
            </a:r>
            <a:r>
              <a:rPr lang="en-GB" i="1" dirty="0"/>
              <a:t>-Ramírez, S Rodriguez-Lesmes, P  (2020). Economics </a:t>
            </a:r>
            <a:r>
              <a:rPr lang="en-US" i="1" dirty="0"/>
              <a:t>&amp; Human Biology</a:t>
            </a:r>
            <a:r>
              <a:rPr lang="en-US" dirty="0"/>
              <a:t>, </a:t>
            </a:r>
            <a:r>
              <a:rPr lang="en-US" i="1" dirty="0"/>
              <a:t>39</a:t>
            </a:r>
            <a:r>
              <a:rPr lang="en-US" dirty="0"/>
              <a:t>, 100902.</a:t>
            </a:r>
            <a:endParaRPr lang="en-GB" i="1" dirty="0"/>
          </a:p>
        </p:txBody>
      </p:sp>
      <p:pic>
        <p:nvPicPr>
          <p:cNvPr id="7" name="Imagen 6" descr="Gráfico&#10;&#10;Descripción generada automáticamente">
            <a:extLst>
              <a:ext uri="{FF2B5EF4-FFF2-40B4-BE49-F238E27FC236}">
                <a16:creationId xmlns:a16="http://schemas.microsoft.com/office/drawing/2014/main" id="{5D206284-C5DF-456B-9B2C-613F7FD32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363" y="2564850"/>
            <a:ext cx="5339686" cy="3810782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CB9EB047-BCBC-4414-BFC3-68F5BD124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981" y="1351376"/>
            <a:ext cx="5728382" cy="1213474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6B3BDA7-80E4-4754-A7AD-F63A93F61410}"/>
              </a:ext>
            </a:extLst>
          </p:cNvPr>
          <p:cNvSpPr/>
          <p:nvPr/>
        </p:nvSpPr>
        <p:spPr>
          <a:xfrm>
            <a:off x="7356430" y="1647423"/>
            <a:ext cx="266682" cy="299265"/>
          </a:xfrm>
          <a:prstGeom prst="rect">
            <a:avLst/>
          </a:prstGeom>
          <a:solidFill>
            <a:schemeClr val="accent4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780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423AAF80-01B9-49DD-A05F-B90881E9D6C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214" y="519994"/>
            <a:ext cx="2229148" cy="29398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D002186-A633-4E76-8001-B55309F9F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37" y="135286"/>
            <a:ext cx="11921412" cy="760454"/>
          </a:xfrm>
        </p:spPr>
        <p:txBody>
          <a:bodyPr>
            <a:normAutofit/>
          </a:bodyPr>
          <a:lstStyle/>
          <a:p>
            <a:r>
              <a:rPr lang="en-GB" sz="4000" dirty="0"/>
              <a:t>3. Plain package in MI countries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77F132-FAC9-4626-B906-310F97D94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637" y="1558519"/>
            <a:ext cx="5787364" cy="481711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A plain package is the desired standard</a:t>
            </a:r>
          </a:p>
          <a:p>
            <a:r>
              <a:rPr lang="en-US" sz="2400" dirty="0"/>
              <a:t>Yet, informal markets makes it a bit more complex</a:t>
            </a:r>
          </a:p>
          <a:p>
            <a:pPr lvl="1"/>
            <a:r>
              <a:rPr lang="en-US" sz="2000" dirty="0"/>
              <a:t>50% of sales occur at the street vendor level, almost all as sticks (package is not seen)</a:t>
            </a:r>
          </a:p>
          <a:p>
            <a:pPr lvl="1"/>
            <a:r>
              <a:rPr lang="en-US" sz="2000" dirty="0"/>
              <a:t>Illicit trade packs do not follow the rules, and are considerably cheaper</a:t>
            </a:r>
          </a:p>
          <a:p>
            <a:r>
              <a:rPr lang="en-US" sz="2400" dirty="0"/>
              <a:t>Goal: measure the value of plain packages in a set of medium income countries with a DCE</a:t>
            </a:r>
          </a:p>
          <a:p>
            <a:pPr lvl="1"/>
            <a:r>
              <a:rPr lang="en-US" sz="1600" dirty="0"/>
              <a:t>Chile</a:t>
            </a:r>
          </a:p>
          <a:p>
            <a:pPr lvl="1"/>
            <a:r>
              <a:rPr lang="en-US" sz="1600" dirty="0"/>
              <a:t>Colombia</a:t>
            </a:r>
          </a:p>
          <a:p>
            <a:pPr lvl="1"/>
            <a:r>
              <a:rPr lang="en-US" sz="1600" dirty="0"/>
              <a:t>Ecuador</a:t>
            </a:r>
          </a:p>
          <a:p>
            <a:pPr lvl="1"/>
            <a:r>
              <a:rPr lang="en-US" sz="1600" dirty="0"/>
              <a:t>South Africa</a:t>
            </a:r>
          </a:p>
          <a:p>
            <a:pPr lvl="1"/>
            <a:r>
              <a:rPr lang="en-US" sz="1600" dirty="0"/>
              <a:t>Vietnam</a:t>
            </a:r>
          </a:p>
          <a:p>
            <a:pPr lvl="1"/>
            <a:endParaRPr lang="en-US" sz="16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B7E67B8-1262-4990-A47C-B4479BB67FE8}"/>
              </a:ext>
            </a:extLst>
          </p:cNvPr>
          <p:cNvSpPr txBox="1"/>
          <p:nvPr/>
        </p:nvSpPr>
        <p:spPr>
          <a:xfrm>
            <a:off x="102637" y="788735"/>
            <a:ext cx="11921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Guindon, E.; </a:t>
            </a:r>
            <a:r>
              <a:rPr lang="en-GB" i="1" dirty="0" err="1"/>
              <a:t>Mentzakis</a:t>
            </a:r>
            <a:r>
              <a:rPr lang="en-GB" i="1" dirty="0"/>
              <a:t> E.; </a:t>
            </a:r>
            <a:r>
              <a:rPr lang="en-GB" i="1" dirty="0" err="1"/>
              <a:t>Paraje</a:t>
            </a:r>
            <a:r>
              <a:rPr lang="en-GB" i="1" dirty="0"/>
              <a:t>, G; et al. – Work in progress - </a:t>
            </a:r>
          </a:p>
        </p:txBody>
      </p:sp>
      <p:pic>
        <p:nvPicPr>
          <p:cNvPr id="16" name="Picture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55E6F824-18A3-49A3-9D53-AE80ABF89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14" y="3684725"/>
            <a:ext cx="2229149" cy="2939839"/>
          </a:xfrm>
          <a:prstGeom prst="rect">
            <a:avLst/>
          </a:prstGeom>
        </p:spPr>
      </p:pic>
      <p:pic>
        <p:nvPicPr>
          <p:cNvPr id="18" name="Imagen 17" descr="entornoDistribucion.jpg">
            <a:extLst>
              <a:ext uri="{FF2B5EF4-FFF2-40B4-BE49-F238E27FC236}">
                <a16:creationId xmlns:a16="http://schemas.microsoft.com/office/drawing/2014/main" id="{3EDE5AC7-51E2-405A-8457-BC8974B9EB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" t="61669" r="75222" b="785"/>
          <a:stretch/>
        </p:blipFill>
        <p:spPr>
          <a:xfrm>
            <a:off x="7118265" y="857609"/>
            <a:ext cx="2229149" cy="2571391"/>
          </a:xfrm>
          <a:prstGeom prst="rect">
            <a:avLst/>
          </a:prstGeom>
        </p:spPr>
      </p:pic>
      <p:pic>
        <p:nvPicPr>
          <p:cNvPr id="19" name="Picture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A707C45F-8452-4928-95AA-1AC439F1C9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2"/>
          <a:stretch/>
        </p:blipFill>
        <p:spPr>
          <a:xfrm>
            <a:off x="7258050" y="3714559"/>
            <a:ext cx="2089364" cy="293361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DA88FD4-A65C-429B-8D7D-4B137C4F9951}"/>
              </a:ext>
            </a:extLst>
          </p:cNvPr>
          <p:cNvSpPr txBox="1"/>
          <p:nvPr/>
        </p:nvSpPr>
        <p:spPr>
          <a:xfrm>
            <a:off x="7343774" y="3581591"/>
            <a:ext cx="119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3000 COP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FA795A0-7D5B-4BAE-9625-FD7A7CB657CA}"/>
              </a:ext>
            </a:extLst>
          </p:cNvPr>
          <p:cNvSpPr txBox="1"/>
          <p:nvPr/>
        </p:nvSpPr>
        <p:spPr>
          <a:xfrm>
            <a:off x="9578163" y="322658"/>
            <a:ext cx="119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9000 COP</a:t>
            </a:r>
          </a:p>
        </p:txBody>
      </p:sp>
      <p:pic>
        <p:nvPicPr>
          <p:cNvPr id="21" name="Picture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DBE1815-C10E-4015-83B3-E6DA51E3BB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5" b="4275"/>
          <a:stretch/>
        </p:blipFill>
        <p:spPr>
          <a:xfrm>
            <a:off x="2725689" y="5154644"/>
            <a:ext cx="4225561" cy="122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94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002186-A633-4E76-8001-B55309F9F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37" y="135286"/>
            <a:ext cx="11921412" cy="760454"/>
          </a:xfrm>
        </p:spPr>
        <p:txBody>
          <a:bodyPr>
            <a:normAutofit/>
          </a:bodyPr>
          <a:lstStyle/>
          <a:p>
            <a:r>
              <a:rPr lang="en-GB" sz="4000" dirty="0"/>
              <a:t>3. Plain package in MI countries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77F132-FAC9-4626-B906-310F97D94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298" y="1252152"/>
            <a:ext cx="6745306" cy="481711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Colombian version. Online task, N=1200</a:t>
            </a:r>
          </a:p>
          <a:p>
            <a:r>
              <a:rPr lang="en-US" sz="2400" dirty="0"/>
              <a:t>Based on the design and pilot in Canada</a:t>
            </a:r>
          </a:p>
          <a:p>
            <a:r>
              <a:rPr lang="en-US" sz="2400" dirty="0"/>
              <a:t>Includes</a:t>
            </a:r>
          </a:p>
          <a:p>
            <a:pPr lvl="1"/>
            <a:r>
              <a:rPr lang="en-US" sz="2000" dirty="0"/>
              <a:t>Smokers          18-45</a:t>
            </a:r>
          </a:p>
          <a:p>
            <a:pPr lvl="1"/>
            <a:r>
              <a:rPr lang="en-US" sz="2000" dirty="0"/>
              <a:t>Non-smokers  18-21</a:t>
            </a:r>
          </a:p>
          <a:p>
            <a:r>
              <a:rPr lang="en-US" sz="2400" dirty="0"/>
              <a:t>Design</a:t>
            </a:r>
          </a:p>
          <a:p>
            <a:pPr lvl="1"/>
            <a:r>
              <a:rPr lang="en-US" sz="2000" dirty="0"/>
              <a:t>Attributes:</a:t>
            </a:r>
          </a:p>
          <a:p>
            <a:pPr lvl="2"/>
            <a:r>
              <a:rPr lang="en-US" sz="1600" dirty="0"/>
              <a:t>Price: Three levels</a:t>
            </a:r>
          </a:p>
          <a:p>
            <a:pPr lvl="2"/>
            <a:r>
              <a:rPr lang="en-US" sz="1600" dirty="0"/>
              <a:t>Package: Plain, Standard</a:t>
            </a:r>
          </a:p>
          <a:p>
            <a:pPr lvl="2"/>
            <a:r>
              <a:rPr lang="en-US" sz="1600" dirty="0"/>
              <a:t>Cigarette: Branded, With warning</a:t>
            </a:r>
          </a:p>
          <a:p>
            <a:pPr lvl="1"/>
            <a:r>
              <a:rPr lang="en-US" sz="2000" dirty="0"/>
              <a:t>Illicit trade package: Two level prices</a:t>
            </a:r>
          </a:p>
          <a:p>
            <a:pPr lvl="1"/>
            <a:r>
              <a:rPr lang="en-US" sz="2000" dirty="0"/>
              <a:t>Blocks, each of 7 choices</a:t>
            </a:r>
          </a:p>
          <a:p>
            <a:pPr lvl="2"/>
            <a:r>
              <a:rPr lang="en-US" sz="1600" dirty="0"/>
              <a:t>Block 1: With illicit trade v1</a:t>
            </a:r>
          </a:p>
          <a:p>
            <a:pPr lvl="2"/>
            <a:r>
              <a:rPr lang="en-US" sz="1600" dirty="0"/>
              <a:t>Block 2: With illicit trade v2</a:t>
            </a:r>
          </a:p>
          <a:p>
            <a:pPr lvl="2"/>
            <a:r>
              <a:rPr lang="en-US" sz="1600" dirty="0"/>
              <a:t>Block 3: No illicit trade</a:t>
            </a:r>
          </a:p>
          <a:p>
            <a:pPr lvl="1"/>
            <a:r>
              <a:rPr lang="en-US" sz="1800" dirty="0"/>
              <a:t>Includes a hypothetical auction as an alternative measure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B7E67B8-1262-4990-A47C-B4479BB67FE8}"/>
              </a:ext>
            </a:extLst>
          </p:cNvPr>
          <p:cNvSpPr txBox="1"/>
          <p:nvPr/>
        </p:nvSpPr>
        <p:spPr>
          <a:xfrm>
            <a:off x="102637" y="788735"/>
            <a:ext cx="11921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Guindon, E.; </a:t>
            </a:r>
            <a:r>
              <a:rPr lang="en-GB" i="1" dirty="0" err="1"/>
              <a:t>Mentzakis</a:t>
            </a:r>
            <a:r>
              <a:rPr lang="en-GB" i="1" dirty="0"/>
              <a:t> E.; </a:t>
            </a:r>
            <a:r>
              <a:rPr lang="en-GB" i="1" dirty="0" err="1"/>
              <a:t>Paraje</a:t>
            </a:r>
            <a:r>
              <a:rPr lang="en-GB" i="1" dirty="0"/>
              <a:t>, G; et al. – Work in progress -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0F0C6AE-3A3E-477A-8184-B81138BA4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579" y="335365"/>
            <a:ext cx="2289267" cy="3052356"/>
          </a:xfrm>
          <a:prstGeom prst="rect">
            <a:avLst/>
          </a:prstGeom>
        </p:spPr>
      </p:pic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06DF77BD-6784-4681-9BCC-2071E15B3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509" y="3587799"/>
            <a:ext cx="4714140" cy="3052356"/>
          </a:xfrm>
          <a:prstGeom prst="rect">
            <a:avLst/>
          </a:prstGeom>
        </p:spPr>
      </p:pic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CE47A913-EDDE-4ACA-A396-C88651342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7511" y="294086"/>
            <a:ext cx="2333431" cy="313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12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B3F801FC-1240-46FF-BE3E-FAE7DA727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963" y="895740"/>
            <a:ext cx="5871079" cy="571186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D002186-A633-4E76-8001-B55309F9F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37" y="135286"/>
            <a:ext cx="11921412" cy="760454"/>
          </a:xfrm>
        </p:spPr>
        <p:txBody>
          <a:bodyPr>
            <a:normAutofit/>
          </a:bodyPr>
          <a:lstStyle/>
          <a:p>
            <a:r>
              <a:rPr lang="en-GB" sz="4000" dirty="0"/>
              <a:t>3. Plain package in MI countries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77F132-FAC9-4626-B906-310F97D94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637" y="1558519"/>
            <a:ext cx="6088326" cy="4817113"/>
          </a:xfrm>
        </p:spPr>
        <p:txBody>
          <a:bodyPr>
            <a:normAutofit/>
          </a:bodyPr>
          <a:lstStyle/>
          <a:p>
            <a:r>
              <a:rPr lang="en-US" sz="2400" dirty="0"/>
              <a:t>Pilot results</a:t>
            </a:r>
          </a:p>
          <a:p>
            <a:r>
              <a:rPr lang="en-US" sz="2400" dirty="0"/>
              <a:t>Blocks 1 &amp; 2, N=87 / Block 3, N=24, only smokers</a:t>
            </a:r>
          </a:p>
          <a:p>
            <a:r>
              <a:rPr lang="en-US" sz="2400" dirty="0" err="1"/>
              <a:t>Clogit</a:t>
            </a:r>
            <a:r>
              <a:rPr lang="en-US" sz="2400" dirty="0"/>
              <a:t> estimates</a:t>
            </a:r>
          </a:p>
          <a:p>
            <a:pPr lvl="1"/>
            <a:r>
              <a:rPr lang="en-US" sz="2000" dirty="0"/>
              <a:t>Package usual price: 2.36 USD</a:t>
            </a:r>
          </a:p>
          <a:p>
            <a:pPr lvl="1"/>
            <a:r>
              <a:rPr lang="en-US" sz="1800" dirty="0"/>
              <a:t>WTP for the branded pack=3.89 USD *** / 2.57 USD</a:t>
            </a:r>
          </a:p>
          <a:p>
            <a:pPr lvl="1"/>
            <a:r>
              <a:rPr lang="en-US" sz="1800" dirty="0"/>
              <a:t>WTP for the warning stick=+0.2 USD* / + 0.07 USD</a:t>
            </a:r>
          </a:p>
          <a:p>
            <a:pPr lvl="1"/>
            <a:r>
              <a:rPr lang="en-US" sz="1800" dirty="0"/>
              <a:t>WTP for avoiding illicit trade? 0</a:t>
            </a:r>
          </a:p>
          <a:p>
            <a:r>
              <a:rPr lang="en-US" sz="2200" dirty="0"/>
              <a:t>Auction results</a:t>
            </a:r>
          </a:p>
          <a:p>
            <a:pPr lvl="1"/>
            <a:r>
              <a:rPr lang="en-US" sz="1800" dirty="0"/>
              <a:t>The value of branded package and warning stick                compared to plain pack leads to higher variations</a:t>
            </a:r>
          </a:p>
          <a:p>
            <a:pPr lvl="1"/>
            <a:r>
              <a:rPr lang="en-US" sz="1800" dirty="0"/>
              <a:t>WTP variations of plain packages show fewer            participants reacting</a:t>
            </a:r>
          </a:p>
          <a:p>
            <a:pPr lvl="2"/>
            <a:endParaRPr lang="en-US" sz="14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6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B7E67B8-1262-4990-A47C-B4479BB67FE8}"/>
              </a:ext>
            </a:extLst>
          </p:cNvPr>
          <p:cNvSpPr txBox="1"/>
          <p:nvPr/>
        </p:nvSpPr>
        <p:spPr>
          <a:xfrm>
            <a:off x="102637" y="788735"/>
            <a:ext cx="11921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Guindon, E.; </a:t>
            </a:r>
            <a:r>
              <a:rPr lang="en-GB" i="1" dirty="0" err="1"/>
              <a:t>Mentzakis</a:t>
            </a:r>
            <a:r>
              <a:rPr lang="en-GB" i="1" dirty="0"/>
              <a:t> E.; </a:t>
            </a:r>
            <a:r>
              <a:rPr lang="en-GB" i="1" dirty="0" err="1"/>
              <a:t>Paraje</a:t>
            </a:r>
            <a:r>
              <a:rPr lang="en-GB" i="1" dirty="0"/>
              <a:t>, G; et al. – Work in progress -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42A6657-852E-464B-B449-4B33898AAD1A}"/>
              </a:ext>
            </a:extLst>
          </p:cNvPr>
          <p:cNvSpPr txBox="1"/>
          <p:nvPr/>
        </p:nvSpPr>
        <p:spPr>
          <a:xfrm>
            <a:off x="7089228" y="2168721"/>
            <a:ext cx="1495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WTP to avoid plain package</a:t>
            </a:r>
          </a:p>
          <a:p>
            <a:r>
              <a:rPr lang="en-GB" dirty="0"/>
              <a:t>Mean=-0.38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D98B171-FE1F-4691-9347-5F27C2A0F6D9}"/>
              </a:ext>
            </a:extLst>
          </p:cNvPr>
          <p:cNvSpPr txBox="1"/>
          <p:nvPr/>
        </p:nvSpPr>
        <p:spPr>
          <a:xfrm>
            <a:off x="10037837" y="2077705"/>
            <a:ext cx="1986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WTP to avoid the warning in the cigarette</a:t>
            </a:r>
          </a:p>
          <a:p>
            <a:r>
              <a:rPr lang="en-GB" dirty="0"/>
              <a:t>Mean=-0.08</a:t>
            </a:r>
          </a:p>
        </p:txBody>
      </p:sp>
      <p:pic>
        <p:nvPicPr>
          <p:cNvPr id="15" name="Imagen 14" descr="Imagen que contiene refrigerador, alimentos, cocina&#10;&#10;Descripción generada automáticamente">
            <a:extLst>
              <a:ext uri="{FF2B5EF4-FFF2-40B4-BE49-F238E27FC236}">
                <a16:creationId xmlns:a16="http://schemas.microsoft.com/office/drawing/2014/main" id="{9D0D8933-565A-442A-A170-43C0F09F2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088" y="5157837"/>
            <a:ext cx="1272656" cy="724622"/>
          </a:xfrm>
          <a:prstGeom prst="rect">
            <a:avLst/>
          </a:prstGeom>
        </p:spPr>
      </p:pic>
      <p:pic>
        <p:nvPicPr>
          <p:cNvPr id="17" name="Imagen 16" descr="Imagen que contiene diferente, alimentos, refrigerador, firmar&#10;&#10;Descripción generada automáticamente">
            <a:extLst>
              <a:ext uri="{FF2B5EF4-FFF2-40B4-BE49-F238E27FC236}">
                <a16:creationId xmlns:a16="http://schemas.microsoft.com/office/drawing/2014/main" id="{B3C75311-F25F-49DB-A5B4-50BFA586E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9828" y="5116862"/>
            <a:ext cx="1443525" cy="84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05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002186-A633-4E76-8001-B55309F9F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37" y="135286"/>
            <a:ext cx="11921412" cy="760454"/>
          </a:xfrm>
        </p:spPr>
        <p:txBody>
          <a:bodyPr>
            <a:normAutofit/>
          </a:bodyPr>
          <a:lstStyle/>
          <a:p>
            <a:r>
              <a:rPr lang="en-GB" sz="4000" dirty="0"/>
              <a:t>4. </a:t>
            </a:r>
            <a:r>
              <a:rPr lang="en-US" sz="4000" dirty="0"/>
              <a:t>De-normalizing smoking in urban areas</a:t>
            </a:r>
            <a:endParaRPr lang="en-GB" sz="4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77F132-FAC9-4626-B906-310F97D94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636" y="1558519"/>
            <a:ext cx="6662007" cy="4817113"/>
          </a:xfrm>
        </p:spPr>
        <p:txBody>
          <a:bodyPr>
            <a:normAutofit/>
          </a:bodyPr>
          <a:lstStyle/>
          <a:p>
            <a:r>
              <a:rPr lang="en-US" sz="2000" dirty="0"/>
              <a:t>The FCTC includes command-and-control policies such public smoking bans</a:t>
            </a:r>
          </a:p>
          <a:p>
            <a:pPr lvl="1"/>
            <a:r>
              <a:rPr lang="en-US" sz="2000" dirty="0"/>
              <a:t>There is evidence that these policies works especially for the users of the places where the ban is in place</a:t>
            </a:r>
          </a:p>
          <a:p>
            <a:pPr lvl="1"/>
            <a:r>
              <a:rPr lang="en-US" sz="2000" dirty="0"/>
              <a:t>Colombia 2010: prohibition to smoke in bars and restaurants</a:t>
            </a:r>
          </a:p>
          <a:p>
            <a:r>
              <a:rPr lang="en-US" sz="2000" dirty="0"/>
              <a:t>How could these policies work in practice in LMICs? </a:t>
            </a:r>
          </a:p>
          <a:p>
            <a:pPr lvl="1"/>
            <a:r>
              <a:rPr lang="en-US" sz="2000" dirty="0"/>
              <a:t>Most bars and restaurants are small businesses, most of them part of the informal sector: “enforcement” of ANY regulation is not an easy task</a:t>
            </a:r>
          </a:p>
          <a:p>
            <a:pPr lvl="1"/>
            <a:r>
              <a:rPr lang="en-US" sz="2000" dirty="0"/>
              <a:t>In Colombia, on top of the law, there was an “agreement” between shop owners and the Ministry of Health to implement the ban. Anecdotally (no data on this), it worked.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How to estimate its effects of smoking prevalence?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6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B7E67B8-1262-4990-A47C-B4479BB67FE8}"/>
              </a:ext>
            </a:extLst>
          </p:cNvPr>
          <p:cNvSpPr txBox="1"/>
          <p:nvPr/>
        </p:nvSpPr>
        <p:spPr>
          <a:xfrm>
            <a:off x="102637" y="788735"/>
            <a:ext cx="11921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Otálvaro</a:t>
            </a:r>
            <a:r>
              <a:rPr lang="en-GB" i="1" dirty="0"/>
              <a:t>-Ramírez, S; Gallego, J; Rodríguez-Lesmes, P. – Work in progress - </a:t>
            </a:r>
          </a:p>
        </p:txBody>
      </p:sp>
      <p:pic>
        <p:nvPicPr>
          <p:cNvPr id="6" name="Imagen 5" descr="Imagen que contiene persona, interior, comida, hombre&#10;&#10;Descripción generada automáticamente">
            <a:extLst>
              <a:ext uri="{FF2B5EF4-FFF2-40B4-BE49-F238E27FC236}">
                <a16:creationId xmlns:a16="http://schemas.microsoft.com/office/drawing/2014/main" id="{90B4908F-E4EC-4990-99CF-691DA2F09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347" y="973401"/>
            <a:ext cx="4582626" cy="2466954"/>
          </a:xfrm>
          <a:prstGeom prst="rect">
            <a:avLst/>
          </a:prstGeom>
        </p:spPr>
      </p:pic>
      <p:pic>
        <p:nvPicPr>
          <p:cNvPr id="8" name="Imagen 7" descr="Un grupo de personas en la cocina de un restaurante&#10;&#10;Descripción generada automáticamente con confianza baja">
            <a:extLst>
              <a:ext uri="{FF2B5EF4-FFF2-40B4-BE49-F238E27FC236}">
                <a16:creationId xmlns:a16="http://schemas.microsoft.com/office/drawing/2014/main" id="{8A2AAD42-1AAF-4065-A871-0BEEC9E86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423" y="3651110"/>
            <a:ext cx="4520474" cy="307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07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002186-A633-4E76-8001-B55309F9F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37" y="135286"/>
            <a:ext cx="11921412" cy="760454"/>
          </a:xfrm>
        </p:spPr>
        <p:txBody>
          <a:bodyPr>
            <a:normAutofit/>
          </a:bodyPr>
          <a:lstStyle/>
          <a:p>
            <a:r>
              <a:rPr lang="en-GB" sz="4000" dirty="0"/>
              <a:t>4. </a:t>
            </a:r>
            <a:r>
              <a:rPr lang="en-US" sz="4000" dirty="0"/>
              <a:t>De-normalizing smoking in urban areas</a:t>
            </a:r>
            <a:endParaRPr lang="en-GB" sz="4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77F132-FAC9-4626-B906-310F97D94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38" y="1297695"/>
            <a:ext cx="4087116" cy="5425019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We exploit geographical proximity of households to commercial hot spots</a:t>
            </a:r>
          </a:p>
          <a:p>
            <a:r>
              <a:rPr lang="en-US" sz="2000" dirty="0"/>
              <a:t>Make use of large household surveys in Bogotá collected at block level (2008 and 2011), and a census of bars and restaurants</a:t>
            </a:r>
          </a:p>
          <a:p>
            <a:pPr lvl="1"/>
            <a:r>
              <a:rPr lang="en-US" sz="1600" dirty="0"/>
              <a:t>Match households based on their proximity to commercial hot-spots</a:t>
            </a:r>
          </a:p>
          <a:p>
            <a:r>
              <a:rPr lang="en-US" sz="2000" dirty="0"/>
              <a:t>Idea: Households closer to commercial areas with many bars and restaurants would perceive a notorious change on the “normality” of being a smoker</a:t>
            </a:r>
          </a:p>
          <a:p>
            <a:pPr lvl="1"/>
            <a:r>
              <a:rPr lang="en-US" sz="1800" dirty="0" err="1"/>
              <a:t>DiD</a:t>
            </a:r>
            <a:r>
              <a:rPr lang="en-US" sz="1800" dirty="0"/>
              <a:t> strategy: Near vs Far</a:t>
            </a:r>
          </a:p>
          <a:p>
            <a:pPr lvl="1"/>
            <a:r>
              <a:rPr lang="en-US" sz="1800" dirty="0"/>
              <a:t>DDD: Near a high-density area vs Near a low-density ; relative to Far from a high-density area vs Far from a low-density</a:t>
            </a:r>
          </a:p>
          <a:p>
            <a:pPr lvl="2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6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B7E67B8-1262-4990-A47C-B4479BB67FE8}"/>
              </a:ext>
            </a:extLst>
          </p:cNvPr>
          <p:cNvSpPr txBox="1"/>
          <p:nvPr/>
        </p:nvSpPr>
        <p:spPr>
          <a:xfrm>
            <a:off x="102637" y="788735"/>
            <a:ext cx="11921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Otálvaro</a:t>
            </a:r>
            <a:r>
              <a:rPr lang="en-GB" i="1" dirty="0"/>
              <a:t>-Ramírez, S; Gallego, J; Rodríguez-Lesmes, P. – Work in progress - </a:t>
            </a:r>
          </a:p>
        </p:txBody>
      </p:sp>
      <p:pic>
        <p:nvPicPr>
          <p:cNvPr id="5" name="Imagen 4" descr="Imagen de la pantalla de un video juego&#10;&#10;Descripción generada automáticamente con confianza media">
            <a:extLst>
              <a:ext uri="{FF2B5EF4-FFF2-40B4-BE49-F238E27FC236}">
                <a16:creationId xmlns:a16="http://schemas.microsoft.com/office/drawing/2014/main" id="{2D35DB58-5EDF-4C5E-ACC9-5975004F4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0929" y="396660"/>
            <a:ext cx="3052434" cy="2889805"/>
          </a:xfrm>
          <a:prstGeom prst="rect">
            <a:avLst/>
          </a:prstGeom>
        </p:spPr>
      </p:pic>
      <p:pic>
        <p:nvPicPr>
          <p:cNvPr id="9" name="Imagen 8" descr="Diagrama&#10;&#10;Descripción generada automáticamente">
            <a:extLst>
              <a:ext uri="{FF2B5EF4-FFF2-40B4-BE49-F238E27FC236}">
                <a16:creationId xmlns:a16="http://schemas.microsoft.com/office/drawing/2014/main" id="{9CF9ED46-6904-4A9A-ABB8-C74A6305F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0929" y="3413508"/>
            <a:ext cx="3052434" cy="3052434"/>
          </a:xfrm>
          <a:prstGeom prst="rect">
            <a:avLst/>
          </a:prstGeom>
        </p:spPr>
      </p:pic>
      <p:pic>
        <p:nvPicPr>
          <p:cNvPr id="12" name="Imagen 11" descr="Mapa&#10;&#10;Descripción generada automáticamente">
            <a:extLst>
              <a:ext uri="{FF2B5EF4-FFF2-40B4-BE49-F238E27FC236}">
                <a16:creationId xmlns:a16="http://schemas.microsoft.com/office/drawing/2014/main" id="{BFF3B996-824B-43AB-8DEB-9805DB824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754" y="1157114"/>
            <a:ext cx="4700684" cy="562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60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002186-A633-4E76-8001-B55309F9F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37" y="135286"/>
            <a:ext cx="11921412" cy="760454"/>
          </a:xfrm>
        </p:spPr>
        <p:txBody>
          <a:bodyPr>
            <a:normAutofit/>
          </a:bodyPr>
          <a:lstStyle/>
          <a:p>
            <a:r>
              <a:rPr lang="en-GB" sz="4000" dirty="0"/>
              <a:t>4. </a:t>
            </a:r>
            <a:r>
              <a:rPr lang="en-US" sz="4000" dirty="0"/>
              <a:t>De-normalizing smoking in urban areas</a:t>
            </a:r>
            <a:endParaRPr lang="en-GB" sz="4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77F132-FAC9-4626-B906-310F97D94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37" y="1297695"/>
            <a:ext cx="7145451" cy="542501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Results</a:t>
            </a:r>
          </a:p>
          <a:p>
            <a:pPr lvl="1"/>
            <a:r>
              <a:rPr lang="en-US" sz="2000" dirty="0"/>
              <a:t>There is no evidence that households located in blocks near to commercial areas experienced a reduction in smoking prevalence different to households far from them</a:t>
            </a:r>
          </a:p>
          <a:p>
            <a:pPr lvl="1"/>
            <a:r>
              <a:rPr lang="en-US" sz="2000" dirty="0"/>
              <a:t>Yet, if we consider the density of commercial areas (high vs low density, based on the median), there is a reduction on the prevalence of smoking of nearly 9.6 pp. (SE=4.6 pp)</a:t>
            </a:r>
          </a:p>
          <a:p>
            <a:pPr lvl="2"/>
            <a:r>
              <a:rPr lang="en-US" dirty="0"/>
              <a:t>No difference on the age of the HH</a:t>
            </a:r>
          </a:p>
          <a:p>
            <a:pPr lvl="2"/>
            <a:r>
              <a:rPr lang="en-US" dirty="0"/>
              <a:t>Households with kids under 5 react more (-13.4 pp)</a:t>
            </a:r>
          </a:p>
          <a:p>
            <a:pPr lvl="2"/>
            <a:r>
              <a:rPr lang="en-US" dirty="0"/>
              <a:t>Households with skilled HH react more (-11.2 pp)</a:t>
            </a:r>
          </a:p>
          <a:p>
            <a:pPr lvl="2"/>
            <a:r>
              <a:rPr lang="en-US" dirty="0"/>
              <a:t>Results are robust to definitions of “near” and “high-density”, and are significantly different to a similar analysis but under a random allocation of proximity variables (placebo)</a:t>
            </a:r>
          </a:p>
          <a:p>
            <a:r>
              <a:rPr lang="en-US" sz="2400" dirty="0"/>
              <a:t>Conclusion</a:t>
            </a:r>
          </a:p>
          <a:p>
            <a:pPr lvl="1"/>
            <a:r>
              <a:rPr lang="en-US" sz="2000" dirty="0"/>
              <a:t>The smoking ban did contribute to the reduction on prevalence</a:t>
            </a:r>
          </a:p>
          <a:p>
            <a:pPr lvl="2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6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B7E67B8-1262-4990-A47C-B4479BB67FE8}"/>
              </a:ext>
            </a:extLst>
          </p:cNvPr>
          <p:cNvSpPr txBox="1"/>
          <p:nvPr/>
        </p:nvSpPr>
        <p:spPr>
          <a:xfrm>
            <a:off x="102637" y="788735"/>
            <a:ext cx="11921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Otálvaro</a:t>
            </a:r>
            <a:r>
              <a:rPr lang="en-GB" i="1" dirty="0"/>
              <a:t>-Ramírez, S; Gallego, J; Rodríguez-Lesmes, P. – Work in progress -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87067C2-14B2-4E63-B8D6-7201CDE5FEDC}"/>
              </a:ext>
            </a:extLst>
          </p:cNvPr>
          <p:cNvSpPr txBox="1"/>
          <p:nvPr/>
        </p:nvSpPr>
        <p:spPr>
          <a:xfrm>
            <a:off x="7768206" y="4650409"/>
            <a:ext cx="4792210" cy="950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255" marR="497205" indent="-6350" algn="ctr">
              <a:lnSpc>
                <a:spcPct val="118000"/>
              </a:lnSpc>
              <a:spcAft>
                <a:spcPts val="450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Note: Both distance and density are drawn from uniform distributions. Distance between 0 and 800 meters, and density between 0 and 5. This procedure was executed 500 times. The vertical line corresponds to the main point estimate.</a:t>
            </a:r>
            <a:endParaRPr lang="es-419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Imagen 4" descr="Gráfico&#10;&#10;Descripción generada automáticamente">
            <a:extLst>
              <a:ext uri="{FF2B5EF4-FFF2-40B4-BE49-F238E27FC236}">
                <a16:creationId xmlns:a16="http://schemas.microsoft.com/office/drawing/2014/main" id="{CE389D55-9997-4365-A21C-761DB2D94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319" y="1375794"/>
            <a:ext cx="4432664" cy="32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52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034B51-9F88-4F1C-A8C4-7DFA946CC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Many thanks!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289400-81B3-4292-92FB-6D5EE5C6F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Paul Rodríguez-Lesmes, paul.rodriguez@urosario.edu.co</a:t>
            </a:r>
          </a:p>
          <a:p>
            <a:r>
              <a:rPr lang="en-GB" dirty="0"/>
              <a:t>These projects include the participation of</a:t>
            </a:r>
          </a:p>
          <a:p>
            <a:pPr lvl="1"/>
            <a:r>
              <a:rPr lang="en-GB" dirty="0"/>
              <a:t>Juan Miguel Gallego (Universidad del Rosario, Colombia)</a:t>
            </a:r>
          </a:p>
          <a:p>
            <a:pPr lvl="1"/>
            <a:r>
              <a:rPr lang="en-GB" dirty="0"/>
              <a:t>Guillermo </a:t>
            </a:r>
            <a:r>
              <a:rPr lang="en-GB" dirty="0" err="1"/>
              <a:t>Paraje</a:t>
            </a:r>
            <a:r>
              <a:rPr lang="en-GB" dirty="0"/>
              <a:t> (U Adolfo </a:t>
            </a:r>
            <a:r>
              <a:rPr lang="en-GB" dirty="0" err="1"/>
              <a:t>Ibañez</a:t>
            </a:r>
            <a:r>
              <a:rPr lang="en-GB" dirty="0"/>
              <a:t>, Chile)</a:t>
            </a:r>
          </a:p>
          <a:p>
            <a:pPr lvl="1"/>
            <a:r>
              <a:rPr lang="en-GB" dirty="0"/>
              <a:t>Emmanuel Guindon (McMaster, CA)</a:t>
            </a:r>
          </a:p>
          <a:p>
            <a:pPr lvl="1"/>
            <a:r>
              <a:rPr lang="en-GB" dirty="0"/>
              <a:t>Susana </a:t>
            </a:r>
            <a:r>
              <a:rPr lang="en-GB" dirty="0" err="1"/>
              <a:t>Otálvaro</a:t>
            </a:r>
            <a:r>
              <a:rPr lang="en-GB" dirty="0"/>
              <a:t>-Ramirez (Universidad del Rosario, Colombia)</a:t>
            </a:r>
          </a:p>
          <a:p>
            <a:pPr lvl="1"/>
            <a:r>
              <a:rPr lang="en-GB" dirty="0"/>
              <a:t>Leonel Criado (Universidad del Rosario, Colombia)</a:t>
            </a:r>
          </a:p>
          <a:p>
            <a:pPr lvl="1"/>
            <a:r>
              <a:rPr lang="en-GB" dirty="0"/>
              <a:t>Blanca </a:t>
            </a:r>
            <a:r>
              <a:rPr lang="en-GB" dirty="0" err="1"/>
              <a:t>Llorente</a:t>
            </a:r>
            <a:r>
              <a:rPr lang="en-GB" dirty="0"/>
              <a:t> (Fundación </a:t>
            </a:r>
            <a:r>
              <a:rPr lang="en-GB" dirty="0" err="1"/>
              <a:t>Anaas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Norman Maldonado (U. ICESI – PROESA, Colombia)</a:t>
            </a:r>
          </a:p>
          <a:p>
            <a:pPr lvl="1"/>
            <a:r>
              <a:rPr lang="en-GB" dirty="0"/>
              <a:t>Tatiana </a:t>
            </a:r>
            <a:r>
              <a:rPr lang="en-GB" dirty="0" err="1"/>
              <a:t>Villacres</a:t>
            </a:r>
            <a:r>
              <a:rPr lang="en-GB" dirty="0"/>
              <a:t> (McMaster, CA)</a:t>
            </a:r>
          </a:p>
          <a:p>
            <a:pPr lvl="1"/>
            <a:r>
              <a:rPr lang="en-GB" dirty="0"/>
              <a:t>Nicole </a:t>
            </a:r>
            <a:r>
              <a:rPr lang="en-GB" dirty="0" err="1"/>
              <a:t>Vellios</a:t>
            </a:r>
            <a:r>
              <a:rPr lang="en-GB" dirty="0"/>
              <a:t> (U Cape Town)</a:t>
            </a:r>
          </a:p>
          <a:p>
            <a:pPr lvl="1"/>
            <a:r>
              <a:rPr lang="en-GB" dirty="0" err="1"/>
              <a:t>Emmanouil</a:t>
            </a:r>
            <a:r>
              <a:rPr lang="en-GB" dirty="0"/>
              <a:t> </a:t>
            </a:r>
            <a:r>
              <a:rPr lang="en-GB" dirty="0" err="1"/>
              <a:t>Mentzakis</a:t>
            </a:r>
            <a:r>
              <a:rPr lang="en-GB" dirty="0"/>
              <a:t> (U Southampton, UK)</a:t>
            </a:r>
          </a:p>
          <a:p>
            <a:pPr lvl="1"/>
            <a:r>
              <a:rPr lang="en-GB" dirty="0" err="1"/>
              <a:t>Gioia</a:t>
            </a:r>
            <a:r>
              <a:rPr lang="en-GB" dirty="0"/>
              <a:t> Buckley (McMaster, CA)</a:t>
            </a:r>
          </a:p>
          <a:p>
            <a:pPr lvl="1"/>
            <a:r>
              <a:rPr lang="en-GB" dirty="0"/>
              <a:t>Neil Buckley (McMaster, CA)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4A866BCD-CC13-41EC-8F7A-8AB3DF6F0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640" y="-380848"/>
            <a:ext cx="5300483" cy="230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6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A3967A-0E7F-4BCD-A4E1-C7A9FAFD6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Disclosure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FF043C-6646-4E87-A740-98DC023EC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Funding sources</a:t>
            </a:r>
          </a:p>
          <a:p>
            <a:pPr lvl="1"/>
            <a:r>
              <a:rPr lang="en-US" dirty="0"/>
              <a:t>Global Alliance for Chronic Diseases  (GADC) </a:t>
            </a:r>
            <a:r>
              <a:rPr lang="en-US" sz="1800" dirty="0"/>
              <a:t>project from CIHR/IDRC [grant number 108442-001] </a:t>
            </a:r>
          </a:p>
          <a:p>
            <a:pPr lvl="1"/>
            <a:r>
              <a:rPr lang="en-GB" dirty="0"/>
              <a:t>American Cancer Society (ACS) and Cancer Research-UK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DOHIH J+ Adv O T 863180fb"/>
              </a:rPr>
              <a:t> known as the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DOHIH J+ Adv O T 863180fb"/>
              </a:rPr>
              <a:t>Programme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DOHIH J+ Adv O T 863180fb"/>
              </a:rPr>
              <a:t> for Research, Advocacy and Capacity Building on Tobacco Taxation (PROACTT) under the grant #47437. </a:t>
            </a:r>
            <a:endParaRPr lang="en-GB" dirty="0"/>
          </a:p>
          <a:p>
            <a:pPr lvl="1"/>
            <a:r>
              <a:rPr lang="en-GB" dirty="0"/>
              <a:t>World Bank and Colombian Government </a:t>
            </a:r>
            <a:r>
              <a:rPr lang="en-GB" sz="2000" dirty="0"/>
              <a:t>- Alianza EFI 60185 contract FP44842- 220-2018 Colombia </a:t>
            </a:r>
            <a:r>
              <a:rPr lang="en-GB" sz="2000" dirty="0" err="1"/>
              <a:t>Científica</a:t>
            </a:r>
            <a:r>
              <a:rPr lang="en-GB" sz="2000" dirty="0"/>
              <a:t> (Informal economy)</a:t>
            </a:r>
            <a:endParaRPr lang="en-GB" dirty="0"/>
          </a:p>
          <a:p>
            <a:r>
              <a:rPr lang="en-GB" dirty="0"/>
              <a:t>Tobacco-related funding sources over last 10 years</a:t>
            </a:r>
          </a:p>
          <a:p>
            <a:pPr lvl="1"/>
            <a:r>
              <a:rPr lang="en-GB" dirty="0"/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1402775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41CB13-51CC-4C8B-AAD9-90F8DFE87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15" dirty="0">
                <a:solidFill>
                  <a:srgbClr val="202124"/>
                </a:solidFill>
                <a:effectLst/>
              </a:rPr>
              <a:t>Tobacco policies in informal economies</a:t>
            </a:r>
            <a:endParaRPr lang="en-GB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AD5684-E15E-49A9-9383-F153BF760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844" y="1387929"/>
            <a:ext cx="4506686" cy="4789034"/>
          </a:xfrm>
        </p:spPr>
        <p:txBody>
          <a:bodyPr>
            <a:normAutofit/>
          </a:bodyPr>
          <a:lstStyle/>
          <a:p>
            <a:r>
              <a:rPr lang="en-GB" dirty="0"/>
              <a:t>There is a declining in trend in tobacco use in Western countries</a:t>
            </a:r>
          </a:p>
          <a:p>
            <a:pPr lvl="1"/>
            <a:r>
              <a:rPr lang="en-GB" dirty="0"/>
              <a:t>WHO </a:t>
            </a:r>
            <a:r>
              <a:rPr lang="en-US" dirty="0"/>
              <a:t>Framework Convention on Tobacco Control (FCTC)</a:t>
            </a:r>
          </a:p>
          <a:p>
            <a:pPr lvl="1"/>
            <a:r>
              <a:rPr lang="en-GB" dirty="0"/>
              <a:t>But this is not the same for all countries &gt;&gt;</a:t>
            </a:r>
          </a:p>
          <a:p>
            <a:r>
              <a:rPr lang="en-GB" dirty="0"/>
              <a:t>Middle-income countries tasks face difficulties due to their highly informal economies</a:t>
            </a:r>
          </a:p>
          <a:p>
            <a:pPr lvl="1"/>
            <a:endParaRPr lang="en-GB" dirty="0"/>
          </a:p>
        </p:txBody>
      </p:sp>
      <p:pic>
        <p:nvPicPr>
          <p:cNvPr id="5" name="Imagen 4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228E11C1-2CE8-4994-8E56-BF4325ED3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887" y="1690687"/>
            <a:ext cx="6819259" cy="435133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7E99269-3F22-4B95-A2B3-213590BA90D1}"/>
              </a:ext>
            </a:extLst>
          </p:cNvPr>
          <p:cNvSpPr txBox="1"/>
          <p:nvPr/>
        </p:nvSpPr>
        <p:spPr>
          <a:xfrm>
            <a:off x="5736870" y="6088559"/>
            <a:ext cx="64551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100" dirty="0"/>
              <a:t>Hoffman, S. J., </a:t>
            </a:r>
            <a:r>
              <a:rPr lang="es-419" sz="1100" dirty="0" err="1"/>
              <a:t>Mammone</a:t>
            </a:r>
            <a:r>
              <a:rPr lang="es-419" sz="1100" dirty="0"/>
              <a:t>, J., Van </a:t>
            </a:r>
            <a:r>
              <a:rPr lang="es-419" sz="1100" dirty="0" err="1"/>
              <a:t>Katwyk</a:t>
            </a:r>
            <a:r>
              <a:rPr lang="es-419" sz="1100" dirty="0"/>
              <a:t>, S. R., </a:t>
            </a:r>
            <a:r>
              <a:rPr lang="es-419" sz="1100" dirty="0" err="1"/>
              <a:t>Sritharan</a:t>
            </a:r>
            <a:r>
              <a:rPr lang="es-419" sz="1100" dirty="0"/>
              <a:t>, L., Tran, M., Al-</a:t>
            </a:r>
            <a:r>
              <a:rPr lang="es-419" sz="1100" dirty="0" err="1"/>
              <a:t>Khateeb</a:t>
            </a:r>
            <a:r>
              <a:rPr lang="es-419" sz="1100" dirty="0"/>
              <a:t>, S., ... &amp; Poirier, M. J. (2019). </a:t>
            </a:r>
            <a:r>
              <a:rPr lang="es-419" sz="1100" dirty="0" err="1"/>
              <a:t>Cigarette</a:t>
            </a:r>
            <a:r>
              <a:rPr lang="es-419" sz="1100" dirty="0"/>
              <a:t> </a:t>
            </a:r>
            <a:r>
              <a:rPr lang="es-419" sz="1100" dirty="0" err="1"/>
              <a:t>consumption</a:t>
            </a:r>
            <a:r>
              <a:rPr lang="es-419" sz="1100" dirty="0"/>
              <a:t> </a:t>
            </a:r>
            <a:r>
              <a:rPr lang="es-419" sz="1100" dirty="0" err="1"/>
              <a:t>estimates</a:t>
            </a:r>
            <a:r>
              <a:rPr lang="es-419" sz="1100" dirty="0"/>
              <a:t> </a:t>
            </a:r>
            <a:r>
              <a:rPr lang="es-419" sz="1100" dirty="0" err="1"/>
              <a:t>for</a:t>
            </a:r>
            <a:r>
              <a:rPr lang="es-419" sz="1100" dirty="0"/>
              <a:t> 71 </a:t>
            </a:r>
            <a:r>
              <a:rPr lang="es-419" sz="1100" dirty="0" err="1"/>
              <a:t>countries</a:t>
            </a:r>
            <a:r>
              <a:rPr lang="es-419" sz="1100" dirty="0"/>
              <a:t> </a:t>
            </a:r>
            <a:r>
              <a:rPr lang="es-419" sz="1100" dirty="0" err="1"/>
              <a:t>from</a:t>
            </a:r>
            <a:r>
              <a:rPr lang="es-419" sz="1100" dirty="0"/>
              <a:t> 1970 </a:t>
            </a:r>
            <a:r>
              <a:rPr lang="es-419" sz="1100" dirty="0" err="1"/>
              <a:t>to</a:t>
            </a:r>
            <a:r>
              <a:rPr lang="es-419" sz="1100" dirty="0"/>
              <a:t> 2015: </a:t>
            </a:r>
            <a:r>
              <a:rPr lang="es-419" sz="1100" dirty="0" err="1"/>
              <a:t>systematic</a:t>
            </a:r>
            <a:r>
              <a:rPr lang="es-419" sz="1100" dirty="0"/>
              <a:t> </a:t>
            </a:r>
            <a:r>
              <a:rPr lang="es-419" sz="1100" dirty="0" err="1"/>
              <a:t>collection</a:t>
            </a:r>
            <a:r>
              <a:rPr lang="es-419" sz="1100" dirty="0"/>
              <a:t> </a:t>
            </a:r>
            <a:r>
              <a:rPr lang="es-419" sz="1100" dirty="0" err="1"/>
              <a:t>of</a:t>
            </a:r>
            <a:r>
              <a:rPr lang="es-419" sz="1100" dirty="0"/>
              <a:t> comparable data </a:t>
            </a:r>
            <a:r>
              <a:rPr lang="es-419" sz="1100" dirty="0" err="1"/>
              <a:t>to</a:t>
            </a:r>
            <a:r>
              <a:rPr lang="es-419" sz="1100" dirty="0"/>
              <a:t> </a:t>
            </a:r>
            <a:r>
              <a:rPr lang="es-419" sz="1100" dirty="0" err="1"/>
              <a:t>facilitate</a:t>
            </a:r>
            <a:r>
              <a:rPr lang="es-419" sz="1100" dirty="0"/>
              <a:t> </a:t>
            </a:r>
            <a:r>
              <a:rPr lang="es-419" sz="1100" dirty="0" err="1"/>
              <a:t>quasi</a:t>
            </a:r>
            <a:r>
              <a:rPr lang="es-419" sz="1100" dirty="0"/>
              <a:t>-experimental </a:t>
            </a:r>
            <a:r>
              <a:rPr lang="es-419" sz="1100" dirty="0" err="1"/>
              <a:t>evaluations</a:t>
            </a:r>
            <a:r>
              <a:rPr lang="es-419" sz="1100" dirty="0"/>
              <a:t> </a:t>
            </a:r>
            <a:r>
              <a:rPr lang="es-419" sz="1100" dirty="0" err="1"/>
              <a:t>of</a:t>
            </a:r>
            <a:r>
              <a:rPr lang="es-419" sz="1100" dirty="0"/>
              <a:t> </a:t>
            </a:r>
            <a:r>
              <a:rPr lang="es-419" sz="1100" dirty="0" err="1"/>
              <a:t>national</a:t>
            </a:r>
            <a:r>
              <a:rPr lang="es-419" sz="1100" dirty="0"/>
              <a:t> and global </a:t>
            </a:r>
            <a:r>
              <a:rPr lang="es-419" sz="1100" dirty="0" err="1"/>
              <a:t>tobacco</a:t>
            </a:r>
            <a:r>
              <a:rPr lang="es-419" sz="1100" dirty="0"/>
              <a:t> control </a:t>
            </a:r>
            <a:r>
              <a:rPr lang="es-419" sz="1100" dirty="0" err="1"/>
              <a:t>interventions</a:t>
            </a:r>
            <a:r>
              <a:rPr lang="es-419" sz="1100" dirty="0"/>
              <a:t>. </a:t>
            </a:r>
            <a:r>
              <a:rPr lang="es-419" sz="1100" i="1" dirty="0" err="1"/>
              <a:t>bmj</a:t>
            </a:r>
            <a:r>
              <a:rPr lang="es-419" sz="1100" dirty="0"/>
              <a:t>, </a:t>
            </a:r>
            <a:r>
              <a:rPr lang="es-419" sz="1100" i="1" dirty="0"/>
              <a:t>365</a:t>
            </a:r>
            <a:r>
              <a:rPr lang="es-419" sz="1100" dirty="0"/>
              <a:t>.</a:t>
            </a:r>
            <a:endParaRPr lang="en-GB" sz="1100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E33A84E2-C7F7-44BA-A0A9-5A4C62F29AA3}"/>
              </a:ext>
            </a:extLst>
          </p:cNvPr>
          <p:cNvGrpSpPr/>
          <p:nvPr/>
        </p:nvGrpSpPr>
        <p:grpSpPr>
          <a:xfrm>
            <a:off x="5158273" y="1387928"/>
            <a:ext cx="7033727" cy="5470072"/>
            <a:chOff x="5158273" y="1387928"/>
            <a:chExt cx="7033727" cy="5470072"/>
          </a:xfrm>
        </p:grpSpPr>
        <p:pic>
          <p:nvPicPr>
            <p:cNvPr id="9" name="Imagen 8" descr="Mapa&#10;&#10;Descripción generada automáticamente">
              <a:extLst>
                <a:ext uri="{FF2B5EF4-FFF2-40B4-BE49-F238E27FC236}">
                  <a16:creationId xmlns:a16="http://schemas.microsoft.com/office/drawing/2014/main" id="{A4D3A49B-58F9-4A46-B587-A9011DE40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8273" y="2171479"/>
              <a:ext cx="7033727" cy="4005484"/>
            </a:xfrm>
            <a:prstGeom prst="rect">
              <a:avLst/>
            </a:prstGeom>
          </p:spPr>
        </p:pic>
        <p:pic>
          <p:nvPicPr>
            <p:cNvPr id="11" name="Imagen 10" descr="Texto&#10;&#10;Descripción generada automáticamente">
              <a:extLst>
                <a:ext uri="{FF2B5EF4-FFF2-40B4-BE49-F238E27FC236}">
                  <a16:creationId xmlns:a16="http://schemas.microsoft.com/office/drawing/2014/main" id="{EE10A688-417C-4114-8108-3E14F38DC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7887" y="1387928"/>
              <a:ext cx="6801787" cy="898071"/>
            </a:xfrm>
            <a:prstGeom prst="rect">
              <a:avLst/>
            </a:prstGeom>
          </p:spPr>
        </p:pic>
        <p:pic>
          <p:nvPicPr>
            <p:cNvPr id="13" name="Imagen 12" descr="Gráfico, Escala de tiempo&#10;&#10;Descripción generada automáticamente">
              <a:extLst>
                <a:ext uri="{FF2B5EF4-FFF2-40B4-BE49-F238E27FC236}">
                  <a16:creationId xmlns:a16="http://schemas.microsoft.com/office/drawing/2014/main" id="{AC557E52-23A8-4436-9D26-CBA8E0761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30367" y="5883190"/>
              <a:ext cx="5822789" cy="974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164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002186-A633-4E76-8001-B55309F9F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37" y="135286"/>
            <a:ext cx="11921412" cy="760454"/>
          </a:xfrm>
        </p:spPr>
        <p:txBody>
          <a:bodyPr>
            <a:normAutofit/>
          </a:bodyPr>
          <a:lstStyle/>
          <a:p>
            <a:r>
              <a:rPr lang="en-GB" sz="4000" dirty="0"/>
              <a:t>1. Taxes and crowding-out of human capital accumulation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77F132-FAC9-4626-B906-310F97D94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469" y="1558520"/>
            <a:ext cx="5371492" cy="2935762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Informality is usually associated with low income levels</a:t>
            </a:r>
          </a:p>
          <a:p>
            <a:r>
              <a:rPr lang="en-GB" dirty="0"/>
              <a:t>Rising taxes with an inelastic demand might result in poorer households (among the remaining smokers)</a:t>
            </a:r>
          </a:p>
          <a:p>
            <a:pPr lvl="1"/>
            <a:r>
              <a:rPr lang="en-GB" dirty="0"/>
              <a:t>Lower levels of investment in health and education?</a:t>
            </a:r>
          </a:p>
          <a:p>
            <a:r>
              <a:rPr lang="en-GB" dirty="0"/>
              <a:t>We consider the case of Colombia 1997 - 2011</a:t>
            </a:r>
          </a:p>
        </p:txBody>
      </p:sp>
      <p:pic>
        <p:nvPicPr>
          <p:cNvPr id="5" name="Imagen 4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534DFB2E-03DB-4E27-9100-915D1D5F4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366" y="798066"/>
            <a:ext cx="4944165" cy="369621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B7E67B8-1262-4990-A47C-B4479BB67FE8}"/>
              </a:ext>
            </a:extLst>
          </p:cNvPr>
          <p:cNvSpPr txBox="1"/>
          <p:nvPr/>
        </p:nvSpPr>
        <p:spPr>
          <a:xfrm>
            <a:off x="308636" y="798066"/>
            <a:ext cx="6036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Gallego, J; </a:t>
            </a:r>
            <a:r>
              <a:rPr lang="en-GB" i="1" dirty="0" err="1"/>
              <a:t>Paraje</a:t>
            </a:r>
            <a:r>
              <a:rPr lang="en-GB" i="1" dirty="0"/>
              <a:t> G; Rodriguez-Lesmes, P  (Work in progress)</a:t>
            </a:r>
          </a:p>
        </p:txBody>
      </p:sp>
      <p:pic>
        <p:nvPicPr>
          <p:cNvPr id="14" name="Imagen 13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859801A8-68AB-4C52-81AD-7B366011D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80891"/>
            <a:ext cx="5679347" cy="1893116"/>
          </a:xfrm>
          <a:prstGeom prst="rect">
            <a:avLst/>
          </a:prstGeom>
        </p:spPr>
      </p:pic>
      <p:pic>
        <p:nvPicPr>
          <p:cNvPr id="16" name="Imagen 15" descr="Gráfico&#10;&#10;Descripción generada automáticamente">
            <a:extLst>
              <a:ext uri="{FF2B5EF4-FFF2-40B4-BE49-F238E27FC236}">
                <a16:creationId xmlns:a16="http://schemas.microsoft.com/office/drawing/2014/main" id="{BEFEBA05-A401-43E8-91A3-7F3455A95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576" y="4945579"/>
            <a:ext cx="5925424" cy="190433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F4B1CED-8C59-42A7-A960-317ED9FA4C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6775" y="4604617"/>
            <a:ext cx="3572374" cy="295316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193DF23B-A31E-43A8-85EC-AB569EBDFEBC}"/>
              </a:ext>
            </a:extLst>
          </p:cNvPr>
          <p:cNvSpPr/>
          <p:nvPr/>
        </p:nvSpPr>
        <p:spPr>
          <a:xfrm>
            <a:off x="6718041" y="5309118"/>
            <a:ext cx="961053" cy="9050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96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002186-A633-4E76-8001-B55309F9F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37" y="135286"/>
            <a:ext cx="11921412" cy="760454"/>
          </a:xfrm>
        </p:spPr>
        <p:txBody>
          <a:bodyPr>
            <a:normAutofit/>
          </a:bodyPr>
          <a:lstStyle/>
          <a:p>
            <a:r>
              <a:rPr lang="en-GB" sz="4000" dirty="0"/>
              <a:t>1. Taxes and crowding-out of human capital accumulation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B077F132-FAC9-4626-B906-310F97D94A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8636" y="1558519"/>
                <a:ext cx="4867371" cy="4817113"/>
              </a:xfrm>
            </p:spPr>
            <p:txBody>
              <a:bodyPr>
                <a:normAutofit fontScale="92500"/>
              </a:bodyPr>
              <a:lstStyle/>
              <a:p>
                <a:r>
                  <a:rPr lang="en-GB" sz="2400" dirty="0"/>
                  <a:t>Why this period? Between 1993-2010</a:t>
                </a:r>
              </a:p>
              <a:p>
                <a:pPr lvl="1"/>
                <a:r>
                  <a:rPr lang="en-GB" sz="2000" dirty="0"/>
                  <a:t>Health insurance coverage: 20%-&gt;95%</a:t>
                </a:r>
              </a:p>
              <a:p>
                <a:pPr lvl="1"/>
                <a:r>
                  <a:rPr lang="en-GB" sz="2000" dirty="0"/>
                  <a:t>Free primary and secondary education</a:t>
                </a:r>
              </a:p>
              <a:p>
                <a:r>
                  <a:rPr lang="en-GB" sz="2400" dirty="0"/>
                  <a:t>Data: household surveys including expenditures</a:t>
                </a:r>
              </a:p>
              <a:p>
                <a:pPr lvl="1"/>
                <a:r>
                  <a:rPr lang="en-GB" sz="2000" b="1" dirty="0"/>
                  <a:t>1</a:t>
                </a:r>
                <a:r>
                  <a:rPr lang="en-GB" sz="2000" b="1" baseline="30000" dirty="0"/>
                  <a:t>st</a:t>
                </a:r>
                <a:r>
                  <a:rPr lang="en-GB" sz="2000" b="1" dirty="0"/>
                  <a:t>:</a:t>
                </a:r>
                <a:r>
                  <a:rPr lang="en-GB" sz="2000" dirty="0"/>
                  <a:t> Use a genetic matching to ensure socio-demographic characteristics (HH age, gender, # kids, etc) are similar in every wave to those of </a:t>
                </a:r>
                <a:r>
                  <a:rPr lang="en-GB" sz="2000" i="1" dirty="0"/>
                  <a:t>smokers in 2011</a:t>
                </a:r>
              </a:p>
              <a:p>
                <a:pPr lvl="1"/>
                <a:r>
                  <a:rPr lang="en-GB" sz="2000" b="1" dirty="0"/>
                  <a:t>2</a:t>
                </a:r>
                <a:r>
                  <a:rPr lang="en-GB" sz="2000" b="1" baseline="30000" dirty="0"/>
                  <a:t>nd</a:t>
                </a:r>
                <a:r>
                  <a:rPr lang="en-GB" sz="2000" b="1" dirty="0"/>
                  <a:t>:</a:t>
                </a:r>
                <a:r>
                  <a:rPr lang="en-GB" sz="2000" dirty="0"/>
                  <a:t> Regression analysis for each year</a:t>
                </a:r>
              </a:p>
              <a:p>
                <a:pPr lvl="1"/>
                <a:r>
                  <a:rPr lang="en-GB" sz="2000" dirty="0"/>
                  <a:t>Outcome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s-E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E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s-E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es-E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sz="2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GB" sz="2000" dirty="0"/>
                  <a:t> : budget shares in category </a:t>
                </a:r>
                <a14:m>
                  <m:oMath xmlns:m="http://schemas.openxmlformats.org/officeDocument/2006/math"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GB" sz="2000" dirty="0"/>
                  <a:t> for household </a:t>
                </a:r>
                <a14:m>
                  <m:oMath xmlns:m="http://schemas.openxmlformats.org/officeDocument/2006/math"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GB" sz="20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s-E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s-E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=(1−</m:t>
                    </m:r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s-E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s-E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/>
                  <a:t>: smoker household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s-E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E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s-E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s-ES" sz="20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s-E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∈{2,3,4,5}</m:t>
                    </m:r>
                  </m:oMath>
                </a14:m>
                <a:r>
                  <a:rPr lang="en-GB" sz="2000" dirty="0"/>
                  <a:t>: expenditure quintiles</a:t>
                </a:r>
              </a:p>
              <a:p>
                <a:endParaRPr lang="en-GB" sz="2400" dirty="0"/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B077F132-FAC9-4626-B906-310F97D94A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8636" y="1558519"/>
                <a:ext cx="4867371" cy="4817113"/>
              </a:xfrm>
              <a:blipFill>
                <a:blip r:embed="rId2"/>
                <a:stretch>
                  <a:fillRect l="-1504" t="-16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adroTexto 9">
            <a:extLst>
              <a:ext uri="{FF2B5EF4-FFF2-40B4-BE49-F238E27FC236}">
                <a16:creationId xmlns:a16="http://schemas.microsoft.com/office/drawing/2014/main" id="{CB7E67B8-1262-4990-A47C-B4479BB67FE8}"/>
              </a:ext>
            </a:extLst>
          </p:cNvPr>
          <p:cNvSpPr txBox="1"/>
          <p:nvPr/>
        </p:nvSpPr>
        <p:spPr>
          <a:xfrm>
            <a:off x="308636" y="798066"/>
            <a:ext cx="6036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Gallego, J; </a:t>
            </a:r>
            <a:r>
              <a:rPr lang="en-GB" i="1" dirty="0" err="1"/>
              <a:t>Paraje</a:t>
            </a:r>
            <a:r>
              <a:rPr lang="en-GB" i="1" dirty="0"/>
              <a:t> G; Rodriguez-Lesmes, P  (Work in progress)</a:t>
            </a:r>
          </a:p>
        </p:txBody>
      </p:sp>
      <p:pic>
        <p:nvPicPr>
          <p:cNvPr id="14" name="Imagen 13" descr="Texto, Carta&#10;&#10;Descripción generada automáticamente con confianza media">
            <a:extLst>
              <a:ext uri="{FF2B5EF4-FFF2-40B4-BE49-F238E27FC236}">
                <a16:creationId xmlns:a16="http://schemas.microsoft.com/office/drawing/2014/main" id="{D01D0C1F-BB1F-4E88-8A0A-CD744BC69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790" y="4678611"/>
            <a:ext cx="6372819" cy="1596139"/>
          </a:xfrm>
          <a:prstGeom prst="rect">
            <a:avLst/>
          </a:prstGeom>
        </p:spPr>
      </p:pic>
      <p:pic>
        <p:nvPicPr>
          <p:cNvPr id="16" name="Imagen 15" descr="Gráfico, Gráfico de barras, Gráfico en cascada&#10;&#10;Descripción generada automáticamente">
            <a:extLst>
              <a:ext uri="{FF2B5EF4-FFF2-40B4-BE49-F238E27FC236}">
                <a16:creationId xmlns:a16="http://schemas.microsoft.com/office/drawing/2014/main" id="{2E9F9113-C35D-428F-BF4F-AA0563F20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099" y="1670276"/>
            <a:ext cx="6292963" cy="201081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B0DB88B-9629-46F9-B209-B34C09561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8756" y="3734189"/>
            <a:ext cx="3572374" cy="295316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BA6A715B-C3C6-46A4-A78B-84DFB6CEDED6}"/>
              </a:ext>
            </a:extLst>
          </p:cNvPr>
          <p:cNvSpPr/>
          <p:nvPr/>
        </p:nvSpPr>
        <p:spPr>
          <a:xfrm>
            <a:off x="6593747" y="5474713"/>
            <a:ext cx="562062" cy="461395"/>
          </a:xfrm>
          <a:prstGeom prst="rect">
            <a:avLst/>
          </a:prstGeom>
          <a:solidFill>
            <a:schemeClr val="accent4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953D6AF9-6817-4B8C-AC50-BCAC5A4D4B3E}"/>
              </a:ext>
            </a:extLst>
          </p:cNvPr>
          <p:cNvSpPr/>
          <p:nvPr/>
        </p:nvSpPr>
        <p:spPr>
          <a:xfrm>
            <a:off x="8252167" y="5474713"/>
            <a:ext cx="630575" cy="461395"/>
          </a:xfrm>
          <a:prstGeom prst="rect">
            <a:avLst/>
          </a:prstGeom>
          <a:solidFill>
            <a:schemeClr val="accent4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AE07D61B-CD17-4A5D-AE8D-88E6CE3FD841}"/>
              </a:ext>
            </a:extLst>
          </p:cNvPr>
          <p:cNvCxnSpPr>
            <a:cxnSpLocks/>
          </p:cNvCxnSpPr>
          <p:nvPr/>
        </p:nvCxnSpPr>
        <p:spPr>
          <a:xfrm>
            <a:off x="6874778" y="5950572"/>
            <a:ext cx="0" cy="408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5D4847C-2990-4A7D-8812-EE5E656CC692}"/>
              </a:ext>
            </a:extLst>
          </p:cNvPr>
          <p:cNvSpPr txBox="1"/>
          <p:nvPr/>
        </p:nvSpPr>
        <p:spPr>
          <a:xfrm>
            <a:off x="6593747" y="6358827"/>
            <a:ext cx="4357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Are they different? &gt;&gt; </a:t>
            </a:r>
            <a:r>
              <a:rPr lang="en-GB" dirty="0">
                <a:solidFill>
                  <a:srgbClr val="FF0000"/>
                </a:solidFill>
              </a:rPr>
              <a:t>Inequality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68B10D4-8908-4045-9C62-C3EE26072F1B}"/>
              </a:ext>
            </a:extLst>
          </p:cNvPr>
          <p:cNvSpPr txBox="1"/>
          <p:nvPr/>
        </p:nvSpPr>
        <p:spPr>
          <a:xfrm>
            <a:off x="5946791" y="4119558"/>
            <a:ext cx="5004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Are they different? &gt;&gt; </a:t>
            </a:r>
            <a:r>
              <a:rPr lang="en-GB" dirty="0">
                <a:solidFill>
                  <a:srgbClr val="FF0000"/>
                </a:solidFill>
              </a:rPr>
              <a:t>Crowding-out quintile 1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CEDCB3FD-A396-455B-B973-7CE2E05EB6D2}"/>
              </a:ext>
            </a:extLst>
          </p:cNvPr>
          <p:cNvSpPr/>
          <p:nvPr/>
        </p:nvSpPr>
        <p:spPr>
          <a:xfrm>
            <a:off x="7374080" y="4898084"/>
            <a:ext cx="630575" cy="461395"/>
          </a:xfrm>
          <a:prstGeom prst="rect">
            <a:avLst/>
          </a:prstGeom>
          <a:solidFill>
            <a:schemeClr val="accent6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127C73E5-CA9D-4798-9516-471874864735}"/>
              </a:ext>
            </a:extLst>
          </p:cNvPr>
          <p:cNvSpPr/>
          <p:nvPr/>
        </p:nvSpPr>
        <p:spPr>
          <a:xfrm>
            <a:off x="6096000" y="4845965"/>
            <a:ext cx="630575" cy="461395"/>
          </a:xfrm>
          <a:prstGeom prst="rect">
            <a:avLst/>
          </a:prstGeom>
          <a:solidFill>
            <a:schemeClr val="accent6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BB140D97-0FDB-4A1D-9EAA-65D278C8C780}"/>
              </a:ext>
            </a:extLst>
          </p:cNvPr>
          <p:cNvCxnSpPr>
            <a:cxnSpLocks/>
          </p:cNvCxnSpPr>
          <p:nvPr/>
        </p:nvCxnSpPr>
        <p:spPr>
          <a:xfrm flipV="1">
            <a:off x="7684156" y="4509290"/>
            <a:ext cx="0" cy="338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BD0BFAF4-647C-42FA-B823-F580BB83A923}"/>
              </a:ext>
            </a:extLst>
          </p:cNvPr>
          <p:cNvCxnSpPr>
            <a:cxnSpLocks/>
          </p:cNvCxnSpPr>
          <p:nvPr/>
        </p:nvCxnSpPr>
        <p:spPr>
          <a:xfrm flipV="1">
            <a:off x="6424523" y="4488890"/>
            <a:ext cx="0" cy="338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ECB476A3-7880-4D3D-A553-362DA7479B6E}"/>
              </a:ext>
            </a:extLst>
          </p:cNvPr>
          <p:cNvCxnSpPr>
            <a:cxnSpLocks/>
          </p:cNvCxnSpPr>
          <p:nvPr/>
        </p:nvCxnSpPr>
        <p:spPr>
          <a:xfrm>
            <a:off x="8538737" y="5936108"/>
            <a:ext cx="0" cy="408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009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002186-A633-4E76-8001-B55309F9F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37" y="135286"/>
            <a:ext cx="11921412" cy="760454"/>
          </a:xfrm>
        </p:spPr>
        <p:txBody>
          <a:bodyPr>
            <a:normAutofit/>
          </a:bodyPr>
          <a:lstStyle/>
          <a:p>
            <a:r>
              <a:rPr lang="en-GB" sz="4000" dirty="0"/>
              <a:t>1. Taxes and crowding-out of human capital accumulation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77F132-FAC9-4626-B906-310F97D94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636" y="1558519"/>
            <a:ext cx="9488507" cy="48171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3200" dirty="0" err="1"/>
              <a:t>Results</a:t>
            </a:r>
            <a:r>
              <a:rPr lang="es-ES" sz="3200" dirty="0"/>
              <a:t> and </a:t>
            </a:r>
            <a:r>
              <a:rPr lang="es-ES" sz="3200" dirty="0" err="1"/>
              <a:t>conclusions</a:t>
            </a:r>
            <a:endParaRPr lang="es-ES" sz="3200" dirty="0"/>
          </a:p>
          <a:p>
            <a:pPr lvl="1"/>
            <a:r>
              <a:rPr lang="en-GB" sz="2000" dirty="0"/>
              <a:t>Prior work has shown crowding-out effects on health, education, and even food consumption </a:t>
            </a:r>
            <a:r>
              <a:rPr lang="en-US" sz="2000" dirty="0"/>
              <a:t>(Wang et al., 2006; John, 2008; Block and Webb, 2009)</a:t>
            </a:r>
          </a:p>
          <a:p>
            <a:pPr lvl="1"/>
            <a:r>
              <a:rPr lang="en-US" sz="2000" dirty="0"/>
              <a:t>In Colombia, between 1997 and 2011, prevalence halved, but the budget share for remaining smokers doubled</a:t>
            </a:r>
          </a:p>
          <a:p>
            <a:pPr lvl="1"/>
            <a:r>
              <a:rPr lang="en-US" sz="2000" dirty="0"/>
              <a:t>At the same time, there was a massive expansion of social policies: almost free access to health and education for the poorest households</a:t>
            </a:r>
          </a:p>
          <a:p>
            <a:pPr lvl="1"/>
            <a:r>
              <a:rPr lang="en-GB" sz="2000" dirty="0"/>
              <a:t>We find</a:t>
            </a:r>
          </a:p>
          <a:p>
            <a:pPr lvl="2"/>
            <a:r>
              <a:rPr lang="en-GB" sz="1800" dirty="0"/>
              <a:t>No evidence of a crowding-out in health and in food expenditures, neither in quintiles 1 or 5</a:t>
            </a:r>
          </a:p>
          <a:p>
            <a:pPr lvl="2"/>
            <a:r>
              <a:rPr lang="en-GB" sz="1800" dirty="0"/>
              <a:t>Crowding-in of alcohol most years (a common finding)</a:t>
            </a:r>
          </a:p>
          <a:p>
            <a:pPr lvl="2"/>
            <a:r>
              <a:rPr lang="en-GB" sz="1800" dirty="0"/>
              <a:t>Relatively lower budget shares in leisure and clothing for smokers than for smokers</a:t>
            </a:r>
          </a:p>
          <a:p>
            <a:pPr lvl="1"/>
            <a:r>
              <a:rPr lang="en-GB" sz="2200" dirty="0"/>
              <a:t>Therefore, Colombia still had room to add more financial pressure on cigarettes as social policies protect human capital accumulation</a:t>
            </a:r>
          </a:p>
          <a:p>
            <a:pPr lvl="1"/>
            <a:r>
              <a:rPr lang="en-GB" sz="2200" u="sng" dirty="0"/>
              <a:t>Caveat:</a:t>
            </a:r>
            <a:r>
              <a:rPr lang="en-GB" sz="2200" dirty="0"/>
              <a:t> descriptive analysis, no exogenous variation on taxes or social policy</a:t>
            </a:r>
          </a:p>
          <a:p>
            <a:endParaRPr lang="en-GB" sz="32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B7E67B8-1262-4990-A47C-B4479BB67FE8}"/>
              </a:ext>
            </a:extLst>
          </p:cNvPr>
          <p:cNvSpPr txBox="1"/>
          <p:nvPr/>
        </p:nvSpPr>
        <p:spPr>
          <a:xfrm>
            <a:off x="308636" y="798066"/>
            <a:ext cx="6036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Gallego, J; </a:t>
            </a:r>
            <a:r>
              <a:rPr lang="en-GB" i="1" dirty="0" err="1"/>
              <a:t>Paraje</a:t>
            </a:r>
            <a:r>
              <a:rPr lang="en-GB" i="1" dirty="0"/>
              <a:t> G; Rodriguez-Lesmes, P  (Work in progress)</a:t>
            </a:r>
          </a:p>
        </p:txBody>
      </p:sp>
    </p:spTree>
    <p:extLst>
      <p:ext uri="{BB962C8B-B14F-4D97-AF65-F5344CB8AC3E}">
        <p14:creationId xmlns:p14="http://schemas.microsoft.com/office/powerpoint/2010/main" val="1518982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002186-A633-4E76-8001-B55309F9F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37" y="135286"/>
            <a:ext cx="11921412" cy="760454"/>
          </a:xfrm>
        </p:spPr>
        <p:txBody>
          <a:bodyPr>
            <a:normAutofit/>
          </a:bodyPr>
          <a:lstStyle/>
          <a:p>
            <a:r>
              <a:rPr lang="en-GB" sz="4000" dirty="0"/>
              <a:t>2. Tobacco taxes and illicit cigarette trade in Colombia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77F132-FAC9-4626-B906-310F97D94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637" y="1558519"/>
            <a:ext cx="5787364" cy="481711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Higher taxes -&gt; Higher levels of illicit trade</a:t>
            </a:r>
          </a:p>
          <a:p>
            <a:r>
              <a:rPr lang="en-US" sz="2400" dirty="0"/>
              <a:t>This is an old relationship, and a big threat in countries with large informal markets</a:t>
            </a:r>
          </a:p>
          <a:p>
            <a:pPr lvl="1"/>
            <a:r>
              <a:rPr lang="en-US" sz="2000" dirty="0"/>
              <a:t>Almost open international borders </a:t>
            </a:r>
          </a:p>
          <a:p>
            <a:pPr lvl="1"/>
            <a:r>
              <a:rPr lang="en-US" sz="2000" dirty="0"/>
              <a:t>Hard to control street vendors</a:t>
            </a:r>
          </a:p>
          <a:p>
            <a:pPr lvl="1"/>
            <a:r>
              <a:rPr lang="en-US" sz="2000" dirty="0"/>
              <a:t>Nearly impossible trace where the final product comes from</a:t>
            </a:r>
          </a:p>
          <a:p>
            <a:r>
              <a:rPr lang="en-US" sz="2400" dirty="0"/>
              <a:t>The tobacco industry exploit this argument to systematically overstate the size of informal markets</a:t>
            </a:r>
          </a:p>
          <a:p>
            <a:pPr lvl="1"/>
            <a:r>
              <a:rPr lang="en-US" sz="2000" dirty="0"/>
              <a:t>And to oppose any further tax hike (and even to propose its reduction)</a:t>
            </a:r>
            <a:endParaRPr lang="en-GB" sz="3200" dirty="0"/>
          </a:p>
          <a:p>
            <a:r>
              <a:rPr lang="en-GB" sz="2400" dirty="0"/>
              <a:t>In 2016, a major (but far from ‘desired’) tax hike was introduced in the country</a:t>
            </a:r>
          </a:p>
          <a:p>
            <a:pPr lvl="1"/>
            <a:r>
              <a:rPr lang="en-GB" sz="2000" dirty="0">
                <a:solidFill>
                  <a:srgbClr val="FF0000"/>
                </a:solidFill>
              </a:rPr>
              <a:t>By how much it increased illicit trade penetration?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B7E67B8-1262-4990-A47C-B4479BB67FE8}"/>
              </a:ext>
            </a:extLst>
          </p:cNvPr>
          <p:cNvSpPr txBox="1"/>
          <p:nvPr/>
        </p:nvSpPr>
        <p:spPr>
          <a:xfrm>
            <a:off x="102637" y="788735"/>
            <a:ext cx="11921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Gallego, J; </a:t>
            </a:r>
            <a:r>
              <a:rPr lang="en-GB" i="1" dirty="0" err="1"/>
              <a:t>Llorente</a:t>
            </a:r>
            <a:r>
              <a:rPr lang="en-GB" i="1" dirty="0"/>
              <a:t>, B; Maldonado, N; </a:t>
            </a:r>
            <a:r>
              <a:rPr lang="en-GB" i="1" dirty="0" err="1"/>
              <a:t>Otálvaro</a:t>
            </a:r>
            <a:r>
              <a:rPr lang="en-GB" i="1" dirty="0"/>
              <a:t>-Ramírez, S Rodriguez-Lesmes, P  (2020). Economics </a:t>
            </a:r>
            <a:r>
              <a:rPr lang="en-US" i="1" dirty="0"/>
              <a:t>&amp; Human Biology</a:t>
            </a:r>
            <a:r>
              <a:rPr lang="en-US" dirty="0"/>
              <a:t>, </a:t>
            </a:r>
            <a:r>
              <a:rPr lang="en-US" i="1" dirty="0"/>
              <a:t>39</a:t>
            </a:r>
            <a:r>
              <a:rPr lang="en-US" dirty="0"/>
              <a:t>, 100902.</a:t>
            </a:r>
            <a:endParaRPr lang="en-GB" i="1" dirty="0"/>
          </a:p>
        </p:txBody>
      </p:sp>
      <p:pic>
        <p:nvPicPr>
          <p:cNvPr id="7" name="Imagen 6" descr="entornoDistribucion.jpg">
            <a:extLst>
              <a:ext uri="{FF2B5EF4-FFF2-40B4-BE49-F238E27FC236}">
                <a16:creationId xmlns:a16="http://schemas.microsoft.com/office/drawing/2014/main" id="{86B287C9-90BA-42CA-825E-BBA0B0C735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4" t="24944" r="24881" b="24698"/>
          <a:stretch/>
        </p:blipFill>
        <p:spPr>
          <a:xfrm>
            <a:off x="6480054" y="1171997"/>
            <a:ext cx="2895552" cy="221045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22CAB63-9008-41A7-8F10-7C831F5C8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5607" y="1171998"/>
            <a:ext cx="2648441" cy="216836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4199642-D1EA-49F0-ACD6-E72802108D33}"/>
              </a:ext>
            </a:extLst>
          </p:cNvPr>
          <p:cNvSpPr txBox="1"/>
          <p:nvPr/>
        </p:nvSpPr>
        <p:spPr>
          <a:xfrm>
            <a:off x="308637" y="6456784"/>
            <a:ext cx="11177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Images: left, </a:t>
            </a:r>
            <a:r>
              <a:rPr lang="en-GB" sz="1100" dirty="0" err="1"/>
              <a:t>Llorente</a:t>
            </a:r>
            <a:r>
              <a:rPr lang="en-GB" sz="1100" dirty="0"/>
              <a:t> et al. data field on measuring the size of the illicit market; </a:t>
            </a:r>
            <a:r>
              <a:rPr lang="en-GB" sz="1100" dirty="0" err="1"/>
              <a:t>rigth</a:t>
            </a:r>
            <a:r>
              <a:rPr lang="en-GB" sz="1100" dirty="0"/>
              <a:t>, </a:t>
            </a:r>
            <a:r>
              <a:rPr lang="en-GB" sz="1100" dirty="0">
                <a:hlinkClick r:id="rId4"/>
              </a:rPr>
              <a:t>Mayor of Bogotá</a:t>
            </a:r>
            <a:endParaRPr lang="en-GB" sz="1100" dirty="0"/>
          </a:p>
        </p:txBody>
      </p:sp>
      <p:pic>
        <p:nvPicPr>
          <p:cNvPr id="12" name="Imagen 11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418D6A8B-CBB7-4326-BF02-B8288E411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5557" y="3429000"/>
            <a:ext cx="4523937" cy="3029244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84CE544-0BC3-456F-983D-0622D5830DD8}"/>
              </a:ext>
            </a:extLst>
          </p:cNvPr>
          <p:cNvSpPr txBox="1"/>
          <p:nvPr/>
        </p:nvSpPr>
        <p:spPr>
          <a:xfrm>
            <a:off x="9668070" y="4749518"/>
            <a:ext cx="242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20-pack </a:t>
            </a:r>
            <a:r>
              <a:rPr lang="en-GB" sz="1400" dirty="0" err="1"/>
              <a:t>avg</a:t>
            </a:r>
            <a:r>
              <a:rPr lang="en-GB" sz="1400" dirty="0"/>
              <a:t>: 2950 COP </a:t>
            </a:r>
            <a:r>
              <a:rPr lang="en-GB" sz="1050" dirty="0"/>
              <a:t>(1USD)</a:t>
            </a:r>
            <a:endParaRPr lang="en-GB" sz="1400" dirty="0"/>
          </a:p>
          <a:p>
            <a:r>
              <a:rPr lang="en-GB" sz="1400" dirty="0"/>
              <a:t>New Excise tax: $700 COP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8B53CCA-CDB1-4600-A15E-488627E6DA61}"/>
              </a:ext>
            </a:extLst>
          </p:cNvPr>
          <p:cNvSpPr txBox="1"/>
          <p:nvPr/>
        </p:nvSpPr>
        <p:spPr>
          <a:xfrm>
            <a:off x="9720073" y="3304429"/>
            <a:ext cx="2303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Nearly 50% of cigarettes are sold by sticks</a:t>
            </a:r>
          </a:p>
        </p:txBody>
      </p:sp>
    </p:spTree>
    <p:extLst>
      <p:ext uri="{BB962C8B-B14F-4D97-AF65-F5344CB8AC3E}">
        <p14:creationId xmlns:p14="http://schemas.microsoft.com/office/powerpoint/2010/main" val="1152656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002186-A633-4E76-8001-B55309F9F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37" y="135286"/>
            <a:ext cx="11921412" cy="760454"/>
          </a:xfrm>
        </p:spPr>
        <p:txBody>
          <a:bodyPr>
            <a:normAutofit/>
          </a:bodyPr>
          <a:lstStyle/>
          <a:p>
            <a:r>
              <a:rPr lang="en-GB" sz="4000" dirty="0"/>
              <a:t>2. Tobacco taxes and illicit cigarette trade in Colombia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77F132-FAC9-4626-B906-310F97D94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637" y="1558519"/>
            <a:ext cx="5787364" cy="4817113"/>
          </a:xfrm>
        </p:spPr>
        <p:txBody>
          <a:bodyPr>
            <a:normAutofit/>
          </a:bodyPr>
          <a:lstStyle/>
          <a:p>
            <a:r>
              <a:rPr lang="en-GB" sz="2400" dirty="0"/>
              <a:t>Data?</a:t>
            </a:r>
          </a:p>
          <a:p>
            <a:pPr lvl="1"/>
            <a:r>
              <a:rPr lang="en-GB" sz="2000" dirty="0"/>
              <a:t>Illicit trade per se: no administrative or official data available</a:t>
            </a:r>
          </a:p>
          <a:p>
            <a:pPr marL="457200" lvl="1" indent="0">
              <a:buNone/>
            </a:pPr>
            <a:r>
              <a:rPr lang="en-GB" sz="2000" i="1" dirty="0"/>
              <a:t>(one referee asked for high frequency data)</a:t>
            </a:r>
          </a:p>
          <a:p>
            <a:r>
              <a:rPr lang="en-GB" sz="2400" dirty="0"/>
              <a:t>Maldonado et al. (2018) measured illicit trade penetration</a:t>
            </a:r>
          </a:p>
          <a:p>
            <a:pPr lvl="1"/>
            <a:r>
              <a:rPr lang="en-GB" sz="2000" dirty="0" err="1"/>
              <a:t>Deics</a:t>
            </a:r>
            <a:r>
              <a:rPr lang="en-GB" sz="2000" dirty="0"/>
              <a:t>-Col 2016 and 2017 was collected in a panel of geographic locations, with an individual survey on those individuals found smoking in a given area</a:t>
            </a:r>
          </a:p>
          <a:p>
            <a:pPr lvl="1"/>
            <a:r>
              <a:rPr lang="en-GB" sz="2000" dirty="0"/>
              <a:t>5 cities, which covers 63% of the market</a:t>
            </a:r>
          </a:p>
          <a:p>
            <a:r>
              <a:rPr lang="en-GB" sz="2400" dirty="0"/>
              <a:t>Identification of illicit trade based on brand, package, and price (cannot be cheaper than the tax itself)</a:t>
            </a:r>
            <a:endParaRPr lang="en-GB" sz="20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B7E67B8-1262-4990-A47C-B4479BB67FE8}"/>
              </a:ext>
            </a:extLst>
          </p:cNvPr>
          <p:cNvSpPr txBox="1"/>
          <p:nvPr/>
        </p:nvSpPr>
        <p:spPr>
          <a:xfrm>
            <a:off x="102637" y="788735"/>
            <a:ext cx="11921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Gallego, J; </a:t>
            </a:r>
            <a:r>
              <a:rPr lang="en-GB" i="1" dirty="0" err="1"/>
              <a:t>Llorente</a:t>
            </a:r>
            <a:r>
              <a:rPr lang="en-GB" i="1" dirty="0"/>
              <a:t>, B; Maldonado, N; </a:t>
            </a:r>
            <a:r>
              <a:rPr lang="en-GB" i="1" dirty="0" err="1"/>
              <a:t>Otálvaro</a:t>
            </a:r>
            <a:r>
              <a:rPr lang="en-GB" i="1" dirty="0"/>
              <a:t>-Ramírez, S Rodriguez-Lesmes, P  (2020). Economics </a:t>
            </a:r>
            <a:r>
              <a:rPr lang="en-US" i="1" dirty="0"/>
              <a:t>&amp; Human Biology</a:t>
            </a:r>
            <a:r>
              <a:rPr lang="en-US" dirty="0"/>
              <a:t>, </a:t>
            </a:r>
            <a:r>
              <a:rPr lang="en-US" i="1" dirty="0"/>
              <a:t>39</a:t>
            </a:r>
            <a:r>
              <a:rPr lang="en-US" dirty="0"/>
              <a:t>, 100902.</a:t>
            </a:r>
            <a:endParaRPr lang="en-GB" i="1" dirty="0"/>
          </a:p>
        </p:txBody>
      </p:sp>
      <p:grpSp>
        <p:nvGrpSpPr>
          <p:cNvPr id="13" name="Grupo 1">
            <a:extLst>
              <a:ext uri="{FF2B5EF4-FFF2-40B4-BE49-F238E27FC236}">
                <a16:creationId xmlns:a16="http://schemas.microsoft.com/office/drawing/2014/main" id="{6C2051F1-C996-4082-824A-E78EF03693E2}"/>
              </a:ext>
            </a:extLst>
          </p:cNvPr>
          <p:cNvGrpSpPr/>
          <p:nvPr/>
        </p:nvGrpSpPr>
        <p:grpSpPr>
          <a:xfrm>
            <a:off x="6718040" y="1296955"/>
            <a:ext cx="4459076" cy="5462184"/>
            <a:chOff x="2686918" y="5009977"/>
            <a:chExt cx="3521178" cy="4006890"/>
          </a:xfrm>
        </p:grpSpPr>
        <p:sp>
          <p:nvSpPr>
            <p:cNvPr id="14" name="CuadroTexto 34">
              <a:extLst>
                <a:ext uri="{FF2B5EF4-FFF2-40B4-BE49-F238E27FC236}">
                  <a16:creationId xmlns:a16="http://schemas.microsoft.com/office/drawing/2014/main" id="{B44572A9-875F-4F92-BA6A-25447B0F8C2C}"/>
                </a:ext>
              </a:extLst>
            </p:cNvPr>
            <p:cNvSpPr txBox="1"/>
            <p:nvPr/>
          </p:nvSpPr>
          <p:spPr>
            <a:xfrm>
              <a:off x="2827177" y="8408685"/>
              <a:ext cx="1600979" cy="60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96" b="1" dirty="0">
                  <a:latin typeface="Rockwell "/>
                </a:rPr>
                <a:t>City: </a:t>
              </a:r>
              <a:r>
                <a:rPr lang="en-US" sz="1596" dirty="0" err="1">
                  <a:latin typeface="Rockwell "/>
                </a:rPr>
                <a:t>Cúcuta</a:t>
              </a:r>
              <a:endParaRPr lang="en-US" sz="1596" dirty="0">
                <a:latin typeface="Rockwell "/>
              </a:endParaRPr>
            </a:p>
            <a:p>
              <a:r>
                <a:rPr lang="en-US" sz="1596" dirty="0">
                  <a:latin typeface="Rockwell "/>
                </a:rPr>
                <a:t>Green buffers: 2016</a:t>
              </a:r>
            </a:p>
            <a:p>
              <a:r>
                <a:rPr lang="en-US" sz="1596" dirty="0">
                  <a:latin typeface="Rockwell "/>
                </a:rPr>
                <a:t>Violet dots: 2017</a:t>
              </a:r>
            </a:p>
          </p:txBody>
        </p:sp>
        <p:grpSp>
          <p:nvGrpSpPr>
            <p:cNvPr id="15" name="Grupo 44">
              <a:extLst>
                <a:ext uri="{FF2B5EF4-FFF2-40B4-BE49-F238E27FC236}">
                  <a16:creationId xmlns:a16="http://schemas.microsoft.com/office/drawing/2014/main" id="{36ECE9A5-41DF-4D9D-81C9-ACB1F8B2D48D}"/>
                </a:ext>
              </a:extLst>
            </p:cNvPr>
            <p:cNvGrpSpPr/>
            <p:nvPr/>
          </p:nvGrpSpPr>
          <p:grpSpPr>
            <a:xfrm>
              <a:off x="2781288" y="5009977"/>
              <a:ext cx="3426808" cy="3670819"/>
              <a:chOff x="59583" y="3848977"/>
              <a:chExt cx="3426808" cy="3670819"/>
            </a:xfrm>
          </p:grpSpPr>
          <p:pic>
            <p:nvPicPr>
              <p:cNvPr id="18" name="Imagen 33" descr="Imagen que contiene texto, mapa&#10;&#10;Descripción generada con confianza muy alta">
                <a:extLst>
                  <a:ext uri="{FF2B5EF4-FFF2-40B4-BE49-F238E27FC236}">
                    <a16:creationId xmlns:a16="http://schemas.microsoft.com/office/drawing/2014/main" id="{D3FF990C-8EF9-4E17-80AF-012834E713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518" y="4035887"/>
                <a:ext cx="3279873" cy="3211798"/>
              </a:xfrm>
              <a:prstGeom prst="rect">
                <a:avLst/>
              </a:prstGeom>
            </p:spPr>
          </p:pic>
          <p:pic>
            <p:nvPicPr>
              <p:cNvPr id="19" name="Imagen 39" descr="Imagen que contiene exterior, cielo, suelo, carretera&#10;&#10;Descripción generada con confianza muy alta">
                <a:extLst>
                  <a:ext uri="{FF2B5EF4-FFF2-40B4-BE49-F238E27FC236}">
                    <a16:creationId xmlns:a16="http://schemas.microsoft.com/office/drawing/2014/main" id="{5AF208CF-DD22-48D3-B415-261BCEF3F9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99" b="12288"/>
              <a:stretch/>
            </p:blipFill>
            <p:spPr>
              <a:xfrm>
                <a:off x="2050654" y="6720298"/>
                <a:ext cx="1327654" cy="799498"/>
              </a:xfrm>
              <a:prstGeom prst="rect">
                <a:avLst/>
              </a:prstGeom>
            </p:spPr>
          </p:pic>
          <p:pic>
            <p:nvPicPr>
              <p:cNvPr id="20" name="Imagen 37">
                <a:extLst>
                  <a:ext uri="{FF2B5EF4-FFF2-40B4-BE49-F238E27FC236}">
                    <a16:creationId xmlns:a16="http://schemas.microsoft.com/office/drawing/2014/main" id="{7A074872-9760-4397-8192-2000BA28D2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195" b="97604" l="9585" r="89617">
                            <a14:foregroundMark x1="22524" y1="6070" x2="22524" y2="6070"/>
                            <a14:foregroundMark x1="15655" y1="3195" x2="15655" y2="3195"/>
                            <a14:foregroundMark x1="61342" y1="92652" x2="61342" y2="92652"/>
                            <a14:foregroundMark x1="62460" y1="97604" x2="62460" y2="9760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949922">
                <a:off x="1873231" y="6014567"/>
                <a:ext cx="761655" cy="938683"/>
              </a:xfrm>
              <a:prstGeom prst="rect">
                <a:avLst/>
              </a:prstGeom>
              <a:effectLst>
                <a:outerShdw blurRad="1257300" dist="50800" dir="5400000" sx="79000" sy="79000" algn="ctr" rotWithShape="0">
                  <a:srgbClr val="000000">
                    <a:alpha val="36000"/>
                  </a:srgbClr>
                </a:outerShdw>
              </a:effectLst>
            </p:spPr>
          </p:pic>
          <p:pic>
            <p:nvPicPr>
              <p:cNvPr id="21" name="Imagen 43" descr="Imagen que contiene cielo, exterior, carretera, calle&#10;&#10;Descripción generada con confianza muy alta">
                <a:extLst>
                  <a:ext uri="{FF2B5EF4-FFF2-40B4-BE49-F238E27FC236}">
                    <a16:creationId xmlns:a16="http://schemas.microsoft.com/office/drawing/2014/main" id="{85501792-6916-41F4-A636-4EAC474B6C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83" y="3848977"/>
                <a:ext cx="1337550" cy="936285"/>
              </a:xfrm>
              <a:prstGeom prst="rect">
                <a:avLst/>
              </a:prstGeom>
            </p:spPr>
          </p:pic>
          <p:pic>
            <p:nvPicPr>
              <p:cNvPr id="22" name="Imagen 41">
                <a:extLst>
                  <a:ext uri="{FF2B5EF4-FFF2-40B4-BE49-F238E27FC236}">
                    <a16:creationId xmlns:a16="http://schemas.microsoft.com/office/drawing/2014/main" id="{3CD2C196-3A92-4364-B347-475CF6A214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95" b="97604" l="9585" r="89617">
                            <a14:foregroundMark x1="22524" y1="6070" x2="22524" y2="6070"/>
                            <a14:foregroundMark x1="15655" y1="3195" x2="15655" y2="3195"/>
                            <a14:foregroundMark x1="61342" y1="92652" x2="61342" y2="92652"/>
                            <a14:foregroundMark x1="62460" y1="97604" x2="62460" y2="9760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815213">
                <a:off x="338396" y="4620989"/>
                <a:ext cx="761655" cy="656477"/>
              </a:xfrm>
              <a:prstGeom prst="rect">
                <a:avLst/>
              </a:prstGeom>
              <a:effectLst>
                <a:outerShdw blurRad="1257300" dist="50800" dir="5400000" sx="79000" sy="79000" algn="ctr" rotWithShape="0">
                  <a:srgbClr val="000000">
                    <a:alpha val="36000"/>
                  </a:srgbClr>
                </a:outerShdw>
              </a:effectLst>
            </p:spPr>
          </p:pic>
        </p:grpSp>
        <p:sp>
          <p:nvSpPr>
            <p:cNvPr id="16" name="CuadroTexto 45">
              <a:extLst>
                <a:ext uri="{FF2B5EF4-FFF2-40B4-BE49-F238E27FC236}">
                  <a16:creationId xmlns:a16="http://schemas.microsoft.com/office/drawing/2014/main" id="{119F79CF-5BDB-4AF2-8DDC-EEE17F427D24}"/>
                </a:ext>
              </a:extLst>
            </p:cNvPr>
            <p:cNvSpPr txBox="1"/>
            <p:nvPr/>
          </p:nvSpPr>
          <p:spPr>
            <a:xfrm>
              <a:off x="2686918" y="5566412"/>
              <a:ext cx="1486462" cy="428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96" dirty="0">
                  <a:solidFill>
                    <a:schemeClr val="bg1"/>
                  </a:solidFill>
                  <a:latin typeface="Rockwell "/>
                </a:rPr>
                <a:t>La Laguna neighborhood</a:t>
              </a:r>
            </a:p>
          </p:txBody>
        </p:sp>
        <p:sp>
          <p:nvSpPr>
            <p:cNvPr id="17" name="CuadroTexto 46">
              <a:extLst>
                <a:ext uri="{FF2B5EF4-FFF2-40B4-BE49-F238E27FC236}">
                  <a16:creationId xmlns:a16="http://schemas.microsoft.com/office/drawing/2014/main" id="{2217208A-E8FF-493E-AB40-684F1178A898}"/>
                </a:ext>
              </a:extLst>
            </p:cNvPr>
            <p:cNvSpPr txBox="1"/>
            <p:nvPr/>
          </p:nvSpPr>
          <p:spPr>
            <a:xfrm>
              <a:off x="4716291" y="8483944"/>
              <a:ext cx="1486462" cy="247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96" dirty="0" err="1">
                  <a:solidFill>
                    <a:schemeClr val="bg1"/>
                  </a:solidFill>
                  <a:latin typeface="Rockwell "/>
                </a:rPr>
                <a:t>Estadium</a:t>
              </a:r>
              <a:r>
                <a:rPr lang="en-US" sz="1596" dirty="0">
                  <a:solidFill>
                    <a:schemeClr val="bg1"/>
                  </a:solidFill>
                  <a:latin typeface="Rockwell "/>
                </a:rPr>
                <a:t> area</a:t>
              </a:r>
              <a:endParaRPr lang="en-US" sz="1047" dirty="0">
                <a:solidFill>
                  <a:schemeClr val="bg1"/>
                </a:solidFill>
                <a:latin typeface="Rockwell 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9200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002186-A633-4E76-8001-B55309F9F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37" y="135286"/>
            <a:ext cx="11921412" cy="760454"/>
          </a:xfrm>
        </p:spPr>
        <p:txBody>
          <a:bodyPr>
            <a:normAutofit/>
          </a:bodyPr>
          <a:lstStyle/>
          <a:p>
            <a:r>
              <a:rPr lang="en-GB" sz="4000" dirty="0"/>
              <a:t>2. Tobacco taxes and illicit cigarette trade in Colombia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77F132-FAC9-4626-B906-310F97D94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637" y="1343608"/>
            <a:ext cx="5787364" cy="5309119"/>
          </a:xfrm>
        </p:spPr>
        <p:txBody>
          <a:bodyPr>
            <a:normAutofit/>
          </a:bodyPr>
          <a:lstStyle/>
          <a:p>
            <a:r>
              <a:rPr lang="en-GB" sz="2400" dirty="0"/>
              <a:t>Causal effect?</a:t>
            </a:r>
          </a:p>
          <a:p>
            <a:pPr lvl="1"/>
            <a:r>
              <a:rPr lang="en-GB" sz="2000" dirty="0"/>
              <a:t>Taxes are nation wide: no state-level comparisons</a:t>
            </a:r>
          </a:p>
          <a:p>
            <a:pPr lvl="1"/>
            <a:r>
              <a:rPr lang="en-GB" sz="2000" dirty="0"/>
              <a:t>Other comparable countries have the same measurement issues as we do</a:t>
            </a:r>
          </a:p>
          <a:p>
            <a:r>
              <a:rPr lang="en-GB" sz="2400" dirty="0"/>
              <a:t>How to get some sort of comparison?</a:t>
            </a:r>
          </a:p>
          <a:p>
            <a:pPr lvl="1"/>
            <a:r>
              <a:rPr lang="en-GB" sz="2000" dirty="0"/>
              <a:t>This is a excise tax of 700 COP for every 20-cig pack, irrespective of its price</a:t>
            </a:r>
          </a:p>
          <a:p>
            <a:pPr lvl="2"/>
            <a:r>
              <a:rPr lang="en-GB" sz="1600" dirty="0"/>
              <a:t>For ‘cheap’ cigarettes it is a lot</a:t>
            </a:r>
          </a:p>
          <a:p>
            <a:pPr lvl="2"/>
            <a:r>
              <a:rPr lang="en-GB" sz="1600" dirty="0"/>
              <a:t>For expensive’ ones, is not so much</a:t>
            </a:r>
          </a:p>
          <a:p>
            <a:pPr lvl="1"/>
            <a:r>
              <a:rPr lang="en-GB" sz="2000" dirty="0"/>
              <a:t>Thus, we expect a larger impact on illicit trade penetration in the ‘cheap’ relative to the ‘expensive’ segments</a:t>
            </a:r>
          </a:p>
          <a:p>
            <a:pPr lvl="2"/>
            <a:r>
              <a:rPr lang="en-GB" sz="1600" dirty="0"/>
              <a:t>The ‘expensive’ segment should capture the general time trend</a:t>
            </a:r>
            <a:endParaRPr lang="en-GB" sz="1200" dirty="0"/>
          </a:p>
          <a:p>
            <a:pPr lvl="2"/>
            <a:r>
              <a:rPr lang="en-GB" sz="1600" dirty="0"/>
              <a:t>Most illicit cigarettes are very cheap, so they’ll compete with the currently ‘cheap’ cigarettes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B7E67B8-1262-4990-A47C-B4479BB67FE8}"/>
              </a:ext>
            </a:extLst>
          </p:cNvPr>
          <p:cNvSpPr txBox="1"/>
          <p:nvPr/>
        </p:nvSpPr>
        <p:spPr>
          <a:xfrm>
            <a:off x="102637" y="788735"/>
            <a:ext cx="11921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Gallego, J; </a:t>
            </a:r>
            <a:r>
              <a:rPr lang="en-GB" i="1" dirty="0" err="1"/>
              <a:t>Llorente</a:t>
            </a:r>
            <a:r>
              <a:rPr lang="en-GB" i="1" dirty="0"/>
              <a:t>, B; Maldonado, N; </a:t>
            </a:r>
            <a:r>
              <a:rPr lang="en-GB" i="1" dirty="0" err="1"/>
              <a:t>Otálvaro</a:t>
            </a:r>
            <a:r>
              <a:rPr lang="en-GB" i="1" dirty="0"/>
              <a:t>-Ramírez, S Rodriguez-Lesmes, P  (2020). Economics </a:t>
            </a:r>
            <a:r>
              <a:rPr lang="en-US" i="1" dirty="0"/>
              <a:t>&amp; Human Biology</a:t>
            </a:r>
            <a:r>
              <a:rPr lang="en-US" dirty="0"/>
              <a:t>, </a:t>
            </a:r>
            <a:r>
              <a:rPr lang="en-US" i="1" dirty="0"/>
              <a:t>39</a:t>
            </a:r>
            <a:r>
              <a:rPr lang="en-US" dirty="0"/>
              <a:t>, 100902.</a:t>
            </a:r>
            <a:endParaRPr lang="en-GB" i="1" dirty="0"/>
          </a:p>
        </p:txBody>
      </p:sp>
      <p:pic>
        <p:nvPicPr>
          <p:cNvPr id="24" name="Picture 783">
            <a:extLst>
              <a:ext uri="{FF2B5EF4-FFF2-40B4-BE49-F238E27FC236}">
                <a16:creationId xmlns:a16="http://schemas.microsoft.com/office/drawing/2014/main" id="{335AE00D-41A2-473F-A775-5CC05F5AA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82042"/>
            <a:ext cx="5885687" cy="366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Marcador de contenido 2">
            <a:extLst>
              <a:ext uri="{FF2B5EF4-FFF2-40B4-BE49-F238E27FC236}">
                <a16:creationId xmlns:a16="http://schemas.microsoft.com/office/drawing/2014/main" id="{3AF63E51-DE07-4358-A656-A3D7421AD0FE}"/>
              </a:ext>
            </a:extLst>
          </p:cNvPr>
          <p:cNvSpPr txBox="1">
            <a:spLocks/>
          </p:cNvSpPr>
          <p:nvPr/>
        </p:nvSpPr>
        <p:spPr>
          <a:xfrm>
            <a:off x="6302000" y="4673984"/>
            <a:ext cx="5787364" cy="20487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Price variation?</a:t>
            </a:r>
          </a:p>
          <a:p>
            <a:pPr lvl="1"/>
            <a:r>
              <a:rPr lang="en-GB" sz="1800" dirty="0"/>
              <a:t>The main source is not the brand (few of them)</a:t>
            </a:r>
          </a:p>
          <a:p>
            <a:pPr lvl="1"/>
            <a:r>
              <a:rPr lang="en-GB" sz="1800" dirty="0"/>
              <a:t>It comes from place of purchase</a:t>
            </a:r>
          </a:p>
          <a:p>
            <a:pPr lvl="2"/>
            <a:r>
              <a:rPr lang="en-GB" sz="1400" dirty="0"/>
              <a:t>Cheapest at huge retailer stores</a:t>
            </a:r>
          </a:p>
          <a:p>
            <a:pPr lvl="2"/>
            <a:r>
              <a:rPr lang="en-GB" sz="1400" dirty="0"/>
              <a:t>Most expensive with street vendors, near bars and night clubs</a:t>
            </a:r>
          </a:p>
        </p:txBody>
      </p:sp>
    </p:spTree>
    <p:extLst>
      <p:ext uri="{BB962C8B-B14F-4D97-AF65-F5344CB8AC3E}">
        <p14:creationId xmlns:p14="http://schemas.microsoft.com/office/powerpoint/2010/main" val="30666876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2199</Words>
  <Application>Microsoft Office PowerPoint</Application>
  <PresentationFormat>Panorámica</PresentationFormat>
  <Paragraphs>202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DOHIH J+ Adv O T 863180fb</vt:lpstr>
      <vt:lpstr>Rockwell </vt:lpstr>
      <vt:lpstr>Tema de Office</vt:lpstr>
      <vt:lpstr>Tobacco policies in informal economies - Grand round presentation -</vt:lpstr>
      <vt:lpstr>Disclosure</vt:lpstr>
      <vt:lpstr>Tobacco policies in informal economies</vt:lpstr>
      <vt:lpstr>1. Taxes and crowding-out of human capital accumulation</vt:lpstr>
      <vt:lpstr>1. Taxes and crowding-out of human capital accumulation</vt:lpstr>
      <vt:lpstr>1. Taxes and crowding-out of human capital accumulation</vt:lpstr>
      <vt:lpstr>2. Tobacco taxes and illicit cigarette trade in Colombia</vt:lpstr>
      <vt:lpstr>2. Tobacco taxes and illicit cigarette trade in Colombia</vt:lpstr>
      <vt:lpstr>2. Tobacco taxes and illicit cigarette trade in Colombia</vt:lpstr>
      <vt:lpstr>2. Tobacco taxes and illicit cigarette trade in Colombia</vt:lpstr>
      <vt:lpstr>3. Plain package in MI countries</vt:lpstr>
      <vt:lpstr>3. Plain package in MI countries</vt:lpstr>
      <vt:lpstr>3. Plain package in MI countries</vt:lpstr>
      <vt:lpstr>4. De-normalizing smoking in urban areas</vt:lpstr>
      <vt:lpstr>4. De-normalizing smoking in urban areas</vt:lpstr>
      <vt:lpstr>4. De-normalizing smoking in urban areas</vt:lpstr>
      <vt:lpstr>Many 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Tobacco policies in informal economies</dc:title>
  <dc:creator>Paul Andres Rodriguez Lesmes</dc:creator>
  <cp:lastModifiedBy>Paul Andres Rodriguez Lesmes</cp:lastModifiedBy>
  <cp:revision>61</cp:revision>
  <dcterms:created xsi:type="dcterms:W3CDTF">2021-08-30T22:04:47Z</dcterms:created>
  <dcterms:modified xsi:type="dcterms:W3CDTF">2021-09-01T03:03:25Z</dcterms:modified>
</cp:coreProperties>
</file>